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48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5" r:id="rId3"/>
    <p:sldId id="288" r:id="rId4"/>
    <p:sldId id="296" r:id="rId5"/>
    <p:sldId id="297" r:id="rId6"/>
    <p:sldId id="298" r:id="rId7"/>
    <p:sldId id="299" r:id="rId8"/>
    <p:sldId id="303" r:id="rId9"/>
    <p:sldId id="289" r:id="rId10"/>
    <p:sldId id="300" r:id="rId11"/>
    <p:sldId id="301" r:id="rId12"/>
    <p:sldId id="302" r:id="rId13"/>
    <p:sldId id="290" r:id="rId14"/>
    <p:sldId id="304" r:id="rId15"/>
    <p:sldId id="305" r:id="rId16"/>
    <p:sldId id="294" r:id="rId17"/>
    <p:sldId id="291" r:id="rId18"/>
    <p:sldId id="287" r:id="rId19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2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FE29B-5432-6642-A8DA-CDB1267A759C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3C233-61D6-F842-95D5-3EFE61E35E58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B546F-2EED-FE4D-8264-5B87EE2A3D52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AEB13-E25C-F348-904A-D8B9DCB83726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622F-2886-4428-9227-475DC6DA1737}" type="datetime1">
              <a:rPr lang="en-US" smtClean="0"/>
              <a:pPr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F94E285-444D-4C0C-8BFA-BDB311F86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22DB-2908-784B-B9D5-278662DC17E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22DB-2908-784B-B9D5-278662DC17E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22DB-2908-784B-B9D5-278662DC17EB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22DB-2908-784B-B9D5-278662DC17EB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22DB-2908-784B-B9D5-278662DC17EB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22DB-2908-784B-B9D5-278662DC17EB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22DB-2908-784B-B9D5-278662DC17E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22DB-2908-784B-B9D5-278662DC17E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22DB-2908-784B-B9D5-278662DC17E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EBF5CD18-686B-47A9-AFD5-66CE5FA52A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bg-BG" smtClean="0"/>
              <a:t>Click icon to add picture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06AC22DB-2908-784B-B9D5-278662DC17EB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6AC22DB-2908-784B-B9D5-278662DC17EB}" type="slidenum">
              <a:rPr lang="pt-BR" smtClean="0"/>
              <a:pPr/>
              <a:t>‹#›</a:t>
            </a:fld>
            <a:endParaRPr lang="pt-BR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06AC22DB-2908-784B-B9D5-278662DC17EB}" type="slidenum">
              <a:rPr lang="pt-BR" smtClean="0"/>
              <a:pPr/>
              <a:t>‹#›</a:t>
            </a:fld>
            <a:endParaRPr lang="pt-BR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06AC22DB-2908-784B-B9D5-278662DC17EB}" type="slidenum">
              <a:rPr lang="pt-BR" smtClean="0"/>
              <a:pPr/>
              <a:t>‹#›</a:t>
            </a:fld>
            <a:endParaRPr lang="pt-BR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1679-83E0-4571-98D7-4BB535B5F5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9AF9CD30-ED5A-874E-A479-F78273DF85C3}" type="datetimeFigureOut">
              <a:rPr lang="pt-BR" smtClean="0"/>
              <a:pPr/>
              <a:t>10/15/23</a:t>
            </a:fld>
            <a:endParaRPr lang="pt-B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bg-BG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06AC22DB-2908-784B-B9D5-278662DC17EB}" type="slidenum">
              <a:rPr lang="pt-BR" smtClean="0"/>
              <a:pPr/>
              <a:t>‹#›</a:t>
            </a:fld>
            <a:endParaRPr lang="pt-BR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  <p:sldLayoutId id="2147484498" r:id="rId12"/>
    <p:sldLayoutId id="2147484499" r:id="rId13"/>
    <p:sldLayoutId id="2147484500" r:id="rId14"/>
    <p:sldLayoutId id="2147484501" r:id="rId15"/>
    <p:sldLayoutId id="2147484502" r:id="rId16"/>
    <p:sldLayoutId id="2147484503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3669" y="5340935"/>
            <a:ext cx="7531874" cy="1752600"/>
          </a:xfrm>
        </p:spPr>
        <p:txBody>
          <a:bodyPr>
            <a:noAutofit/>
          </a:bodyPr>
          <a:lstStyle/>
          <a:p>
            <a:r>
              <a:rPr lang="bg-BG" sz="2000" b="1" dirty="0" smtClean="0">
                <a:solidFill>
                  <a:schemeClr val="tx1"/>
                </a:solidFill>
                <a:latin typeface="Calibri"/>
                <a:cs typeface="Calibri"/>
              </a:rPr>
              <a:t>Dr</a:t>
            </a:r>
            <a:r>
              <a:rPr lang="bg-BG" sz="2000" b="1" baseline="30000" dirty="0" smtClean="0">
                <a:solidFill>
                  <a:schemeClr val="tx1"/>
                </a:solidFill>
                <a:latin typeface="Calibri"/>
                <a:cs typeface="Calibri"/>
              </a:rPr>
              <a:t>a</a:t>
            </a:r>
            <a:r>
              <a:rPr lang="bg-BG" sz="2000" b="1" dirty="0" smtClean="0">
                <a:solidFill>
                  <a:schemeClr val="tx1"/>
                </a:solidFill>
                <a:latin typeface="Calibri"/>
                <a:cs typeface="Calibri"/>
              </a:rPr>
              <a:t>. Luciana Gomes</a:t>
            </a:r>
          </a:p>
          <a:p>
            <a:r>
              <a:rPr lang="bg-BG" sz="1800" dirty="0" smtClean="0">
                <a:solidFill>
                  <a:schemeClr val="tx1"/>
                </a:solidFill>
                <a:latin typeface="Calibri"/>
                <a:cs typeface="Calibri"/>
              </a:rPr>
              <a:t>Pesquisadora em Saúde </a:t>
            </a:r>
            <a:r>
              <a:rPr lang="bg-BG" sz="1800" dirty="0" smtClean="0">
                <a:solidFill>
                  <a:schemeClr val="tx1"/>
                </a:solidFill>
                <a:latin typeface="Calibri"/>
                <a:cs typeface="Calibri"/>
              </a:rPr>
              <a:t>Pública</a:t>
            </a:r>
            <a:endParaRPr lang="bg-BG" sz="18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5" name="Picture 4" descr="Régua CESTEH com logos completas - sem fund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145" y="543879"/>
            <a:ext cx="6839712" cy="85648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152145" y="4304178"/>
            <a:ext cx="6839712" cy="8012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4190" y="1400367"/>
            <a:ext cx="6839712" cy="3522578"/>
          </a:xfrm>
        </p:spPr>
        <p:txBody>
          <a:bodyPr>
            <a:normAutofit/>
          </a:bodyPr>
          <a:lstStyle/>
          <a:p>
            <a:r>
              <a:rPr lang="bg-BG" sz="3200" b="1" dirty="0" smtClean="0">
                <a:latin typeface="Gill Sans"/>
                <a:cs typeface="Gill Sans"/>
              </a:rPr>
              <a:t>Saúde mental e trabalho</a:t>
            </a:r>
            <a:endParaRPr lang="pt-BR" sz="3200" b="1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Gill Sans"/>
                <a:cs typeface="Gill Sans"/>
              </a:rPr>
              <a:t>Contexto atual do trabalho </a:t>
            </a:r>
            <a:r>
              <a:rPr lang="bg-BG" dirty="0" smtClean="0">
                <a:latin typeface="Gill Sans"/>
                <a:cs typeface="Gill Sans"/>
              </a:rPr>
              <a:t>contemporâneo (cont.)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bg-BG" sz="3097" dirty="0" smtClean="0">
                <a:latin typeface="Gill Sans"/>
                <a:cs typeface="Gill Sans"/>
              </a:rPr>
              <a:t>Reduç</a:t>
            </a:r>
            <a:r>
              <a:rPr lang="bg-BG" sz="3097" dirty="0" smtClean="0">
                <a:latin typeface="Gill Sans"/>
                <a:cs typeface="Gill Sans"/>
              </a:rPr>
              <a:t>ão progressiva de proteção social</a:t>
            </a:r>
          </a:p>
          <a:p>
            <a:r>
              <a:rPr lang="bg-BG" sz="3097" dirty="0" smtClean="0">
                <a:latin typeface="Gill Sans"/>
                <a:cs typeface="Gill Sans"/>
              </a:rPr>
              <a:t>Perdas e retrocessos em direitos dos trabalhadores e trabalhadoras</a:t>
            </a:r>
          </a:p>
          <a:p>
            <a:r>
              <a:rPr lang="bg-BG" sz="3097" dirty="0" smtClean="0">
                <a:latin typeface="Gill Sans"/>
                <a:cs typeface="Gill Sans"/>
              </a:rPr>
              <a:t>Vínculos de trabalho cada vez mais precários</a:t>
            </a:r>
          </a:p>
          <a:p>
            <a:r>
              <a:rPr lang="bg-BG" sz="3097" dirty="0" smtClean="0">
                <a:latin typeface="Gill Sans"/>
                <a:cs typeface="Gill Sans"/>
              </a:rPr>
              <a:t>Maior instabilidade e vulnerabilidade</a:t>
            </a:r>
          </a:p>
          <a:p>
            <a:r>
              <a:rPr lang="bg-BG" sz="3097" dirty="0" smtClean="0">
                <a:latin typeface="Gill Sans"/>
                <a:cs typeface="Gill Sans"/>
              </a:rPr>
              <a:t> Ênfase na c</a:t>
            </a:r>
            <a:r>
              <a:rPr lang="bg-BG" sz="3097" dirty="0" smtClean="0">
                <a:latin typeface="Gill Sans"/>
                <a:cs typeface="Gill Sans"/>
              </a:rPr>
              <a:t>ompetitividade</a:t>
            </a:r>
            <a:endParaRPr lang="bg-BG" sz="3097" dirty="0" smtClean="0">
              <a:latin typeface="Gill Sans"/>
              <a:cs typeface="Gill Sans"/>
            </a:endParaRPr>
          </a:p>
          <a:p>
            <a:r>
              <a:rPr lang="bg-BG" sz="3097" dirty="0" smtClean="0">
                <a:latin typeface="Gill Sans"/>
                <a:cs typeface="Gill Sans"/>
              </a:rPr>
              <a:t>Individualismo</a:t>
            </a:r>
            <a:endParaRPr lang="bg-BG" sz="3097" dirty="0" smtClean="0">
              <a:latin typeface="Gill Sans"/>
              <a:cs typeface="Gill Sans"/>
            </a:endParaRPr>
          </a:p>
          <a:p>
            <a:r>
              <a:rPr lang="bg-BG" sz="3097" dirty="0" smtClean="0">
                <a:latin typeface="Gill Sans"/>
                <a:cs typeface="Gill Sans"/>
              </a:rPr>
              <a:t>Diversas formas de viol</a:t>
            </a:r>
            <a:r>
              <a:rPr lang="bg-BG" sz="3097" dirty="0" smtClean="0">
                <a:latin typeface="Gill Sans"/>
                <a:cs typeface="Gill Sans"/>
              </a:rPr>
              <a:t>ê</a:t>
            </a:r>
            <a:r>
              <a:rPr lang="bg-BG" sz="3097" dirty="0" smtClean="0">
                <a:latin typeface="Gill Sans"/>
                <a:cs typeface="Gill Sans"/>
              </a:rPr>
              <a:t>ncia e discriminaç</a:t>
            </a:r>
            <a:r>
              <a:rPr lang="bg-BG" sz="3097" dirty="0" smtClean="0">
                <a:latin typeface="Gill Sans"/>
                <a:cs typeface="Gill Sans"/>
              </a:rPr>
              <a:t>ão</a:t>
            </a:r>
            <a:r>
              <a:rPr lang="bg-BG" sz="3097" dirty="0" smtClean="0">
                <a:latin typeface="Gill Sans"/>
                <a:cs typeface="Gill Sans"/>
              </a:rPr>
              <a:t> de g</a:t>
            </a:r>
            <a:r>
              <a:rPr lang="bg-BG" sz="3097" dirty="0" smtClean="0">
                <a:latin typeface="Gill Sans"/>
                <a:cs typeface="Gill Sans"/>
              </a:rPr>
              <a:t>ênero, raça/etnia, classe e religiosa</a:t>
            </a:r>
            <a:endParaRPr lang="bg-BG" sz="3097" dirty="0" smtClean="0">
              <a:latin typeface="Gill Sans"/>
              <a:cs typeface="Gill Sans"/>
            </a:endParaRPr>
          </a:p>
          <a:p>
            <a:endParaRPr lang="pt-BR" sz="2400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>
                <a:latin typeface="Gill Sans"/>
                <a:cs typeface="Gill Sans"/>
              </a:rPr>
              <a:t>Repercuss</a:t>
            </a:r>
            <a:r>
              <a:rPr lang="bg-BG" sz="3200" dirty="0" smtClean="0">
                <a:latin typeface="Gill Sans"/>
                <a:cs typeface="Gill Sans"/>
              </a:rPr>
              <a:t>ões</a:t>
            </a:r>
            <a:endParaRPr lang="pt-BR" sz="3200" dirty="0"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0636" y="2020888"/>
            <a:ext cx="4946602" cy="4105275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Gill Sans"/>
                <a:cs typeface="Gill Sans"/>
              </a:rPr>
              <a:t>Meno</a:t>
            </a:r>
            <a:r>
              <a:rPr lang="bg-BG" sz="2400" dirty="0" smtClean="0">
                <a:latin typeface="Gill Sans"/>
                <a:cs typeface="Gill Sans"/>
              </a:rPr>
              <a:t>s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smtClean="0">
                <a:latin typeface="Gill Sans"/>
                <a:cs typeface="Gill Sans"/>
              </a:rPr>
              <a:t>tempo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bg-BG" sz="2400" dirty="0" smtClean="0">
                <a:latin typeface="Gill Sans"/>
                <a:cs typeface="Gill Sans"/>
              </a:rPr>
              <a:t>para desenvolver as atividades de trabalho </a:t>
            </a:r>
            <a:endParaRPr lang="en-US" sz="2400" dirty="0" smtClean="0">
              <a:latin typeface="Gill Sans"/>
              <a:cs typeface="Gill Sans"/>
            </a:endParaRPr>
          </a:p>
          <a:p>
            <a:r>
              <a:rPr lang="en-US" sz="2400" dirty="0" err="1" smtClean="0">
                <a:latin typeface="Gill Sans"/>
                <a:cs typeface="Gill Sans"/>
              </a:rPr>
              <a:t>Menos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pessoas</a:t>
            </a:r>
            <a:endParaRPr lang="en-US" sz="2400" dirty="0" smtClean="0">
              <a:latin typeface="Gill Sans"/>
              <a:cs typeface="Gill Sans"/>
            </a:endParaRPr>
          </a:p>
          <a:p>
            <a:r>
              <a:rPr lang="en-US" sz="2400" dirty="0" err="1" smtClean="0">
                <a:latin typeface="Gill Sans"/>
                <a:cs typeface="Gill Sans"/>
              </a:rPr>
              <a:t>Dificuldade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para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desenvolver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vínculos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afetivos</a:t>
            </a:r>
            <a:r>
              <a:rPr lang="en-US" sz="2400" dirty="0" smtClean="0">
                <a:latin typeface="Gill Sans"/>
                <a:cs typeface="Gill Sans"/>
              </a:rPr>
              <a:t>, </a:t>
            </a:r>
            <a:r>
              <a:rPr lang="en-US" sz="2400" dirty="0" err="1" smtClean="0">
                <a:latin typeface="Gill Sans"/>
                <a:cs typeface="Gill Sans"/>
              </a:rPr>
              <a:t>para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pensar</a:t>
            </a:r>
            <a:r>
              <a:rPr lang="en-US" sz="2400" dirty="0" smtClean="0">
                <a:latin typeface="Gill Sans"/>
                <a:cs typeface="Gill Sans"/>
              </a:rPr>
              <a:t>, </a:t>
            </a:r>
            <a:r>
              <a:rPr lang="en-US" sz="2400" dirty="0" err="1" smtClean="0">
                <a:latin typeface="Gill Sans"/>
                <a:cs typeface="Gill Sans"/>
              </a:rPr>
              <a:t>descansar</a:t>
            </a:r>
            <a:r>
              <a:rPr lang="en-US" sz="2400" dirty="0" smtClean="0">
                <a:latin typeface="Gill Sans"/>
                <a:cs typeface="Gill Sans"/>
              </a:rPr>
              <a:t>. </a:t>
            </a:r>
          </a:p>
          <a:p>
            <a:r>
              <a:rPr lang="en-US" sz="2400" dirty="0" err="1" smtClean="0">
                <a:latin typeface="Gill Sans"/>
                <a:cs typeface="Gill Sans"/>
              </a:rPr>
              <a:t>Até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necessidades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biológicas</a:t>
            </a:r>
            <a:r>
              <a:rPr lang="en-US" sz="2400" dirty="0" smtClean="0">
                <a:latin typeface="Gill Sans"/>
                <a:cs typeface="Gill Sans"/>
              </a:rPr>
              <a:t>, </a:t>
            </a:r>
            <a:r>
              <a:rPr lang="en-US" sz="2400" dirty="0" err="1" smtClean="0">
                <a:latin typeface="Gill Sans"/>
                <a:cs typeface="Gill Sans"/>
              </a:rPr>
              <a:t>em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alguns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casos</a:t>
            </a:r>
            <a:r>
              <a:rPr lang="en-US" sz="2400" dirty="0" smtClean="0">
                <a:latin typeface="Gill Sans"/>
                <a:cs typeface="Gill Sans"/>
              </a:rPr>
              <a:t>, tem de ser </a:t>
            </a:r>
            <a:r>
              <a:rPr lang="en-US" sz="2400" dirty="0" err="1" smtClean="0">
                <a:latin typeface="Gill Sans"/>
                <a:cs typeface="Gill Sans"/>
              </a:rPr>
              <a:t>consentida</a:t>
            </a:r>
            <a:endParaRPr lang="en-US" sz="2400" dirty="0" smtClean="0">
              <a:latin typeface="Gill Sans"/>
              <a:cs typeface="Gill Sans"/>
            </a:endParaRPr>
          </a:p>
          <a:p>
            <a:endParaRPr lang="pt-BR" sz="2400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Gill Sans"/>
                <a:cs typeface="Gill Sans"/>
              </a:rPr>
              <a:t>(Cont.)</a:t>
            </a:r>
            <a:endParaRPr lang="pt-BR" dirty="0"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bg-BG" sz="2000" dirty="0" smtClean="0">
                <a:latin typeface="Gill Sans"/>
                <a:cs typeface="Gill Sans"/>
              </a:rPr>
              <a:t>Enfraquecimento da dimens</a:t>
            </a:r>
            <a:r>
              <a:rPr lang="bg-BG" sz="2000" dirty="0" smtClean="0">
                <a:latin typeface="Gill Sans"/>
                <a:cs typeface="Gill Sans"/>
              </a:rPr>
              <a:t>ão coletiva do trabalho, da cooperação, da confiança e da solidariedade. Que são todos aspectos essenciais para a construção da identidade e o </a:t>
            </a:r>
            <a:r>
              <a:rPr lang="bg-BG" sz="2000" dirty="0" smtClean="0">
                <a:latin typeface="Gill Sans"/>
                <a:cs typeface="Gill Sans"/>
              </a:rPr>
              <a:t>fortalecimento da sa</a:t>
            </a:r>
            <a:r>
              <a:rPr lang="bg-BG" sz="2000" dirty="0" smtClean="0">
                <a:latin typeface="Gill Sans"/>
                <a:cs typeface="Gill Sans"/>
              </a:rPr>
              <a:t>úde mental</a:t>
            </a:r>
            <a:r>
              <a:rPr lang="bg-BG" sz="2000" dirty="0" smtClean="0">
                <a:latin typeface="Gill Sans"/>
                <a:cs typeface="Gill Sans"/>
              </a:rPr>
              <a:t> </a:t>
            </a:r>
            <a:r>
              <a:rPr lang="bg-BG" sz="2000" dirty="0" smtClean="0">
                <a:latin typeface="Gill Sans"/>
                <a:cs typeface="Gill Sans"/>
              </a:rPr>
              <a:t> </a:t>
            </a:r>
          </a:p>
          <a:p>
            <a:pPr lvl="1"/>
            <a:r>
              <a:rPr lang="en-US" sz="2000" dirty="0" err="1" smtClean="0">
                <a:latin typeface="Gill Sans"/>
                <a:cs typeface="Gill Sans"/>
              </a:rPr>
              <a:t>Danos</a:t>
            </a:r>
            <a:r>
              <a:rPr lang="en-US" sz="2000" dirty="0" smtClean="0">
                <a:latin typeface="Gill Sans"/>
                <a:cs typeface="Gill Sans"/>
              </a:rPr>
              <a:t> </a:t>
            </a:r>
            <a:r>
              <a:rPr lang="en-US" sz="2000" dirty="0" err="1" smtClean="0">
                <a:latin typeface="Gill Sans"/>
                <a:cs typeface="Gill Sans"/>
              </a:rPr>
              <a:t>múltiplos</a:t>
            </a:r>
            <a:r>
              <a:rPr lang="en-US" sz="2000" dirty="0" smtClean="0">
                <a:latin typeface="Gill Sans"/>
                <a:cs typeface="Gill Sans"/>
              </a:rPr>
              <a:t> </a:t>
            </a:r>
            <a:r>
              <a:rPr lang="en-US" sz="2000" dirty="0" err="1" smtClean="0">
                <a:latin typeface="Gill Sans"/>
                <a:cs typeface="Gill Sans"/>
              </a:rPr>
              <a:t>à</a:t>
            </a:r>
            <a:r>
              <a:rPr lang="en-US" sz="2000" dirty="0" smtClean="0">
                <a:latin typeface="Gill Sans"/>
                <a:cs typeface="Gill Sans"/>
              </a:rPr>
              <a:t> </a:t>
            </a:r>
            <a:r>
              <a:rPr lang="en-US" sz="2000" dirty="0" err="1" smtClean="0">
                <a:latin typeface="Gill Sans"/>
                <a:cs typeface="Gill Sans"/>
              </a:rPr>
              <a:t>saúde</a:t>
            </a:r>
            <a:r>
              <a:rPr lang="en-US" sz="2000" dirty="0" smtClean="0">
                <a:latin typeface="Gill Sans"/>
                <a:cs typeface="Gill Sans"/>
              </a:rPr>
              <a:t> </a:t>
            </a:r>
            <a:r>
              <a:rPr lang="en-US" sz="2000" dirty="0" err="1" smtClean="0">
                <a:latin typeface="Gill Sans"/>
                <a:cs typeface="Gill Sans"/>
              </a:rPr>
              <a:t>física</a:t>
            </a:r>
            <a:r>
              <a:rPr lang="en-US" sz="2000" dirty="0" smtClean="0">
                <a:latin typeface="Gill Sans"/>
                <a:cs typeface="Gill Sans"/>
              </a:rPr>
              <a:t> </a:t>
            </a:r>
            <a:r>
              <a:rPr lang="en-US" sz="2000" dirty="0" err="1" smtClean="0">
                <a:latin typeface="Gill Sans"/>
                <a:cs typeface="Gill Sans"/>
              </a:rPr>
              <a:t>e</a:t>
            </a:r>
            <a:r>
              <a:rPr lang="en-US" sz="2000" dirty="0" smtClean="0">
                <a:latin typeface="Gill Sans"/>
                <a:cs typeface="Gill Sans"/>
              </a:rPr>
              <a:t> </a:t>
            </a:r>
            <a:r>
              <a:rPr lang="en-US" sz="2000" dirty="0" err="1" smtClean="0">
                <a:latin typeface="Gill Sans"/>
                <a:cs typeface="Gill Sans"/>
              </a:rPr>
              <a:t>psíquica</a:t>
            </a:r>
            <a:endParaRPr lang="en-US" sz="2000" dirty="0" smtClean="0">
              <a:latin typeface="Gill Sans"/>
              <a:cs typeface="Gill Sans"/>
            </a:endParaRPr>
          </a:p>
          <a:p>
            <a:pPr lvl="1"/>
            <a:r>
              <a:rPr lang="en-US" sz="2000" dirty="0" err="1" smtClean="0">
                <a:latin typeface="Gill Sans"/>
                <a:cs typeface="Gill Sans"/>
              </a:rPr>
              <a:t>Aumento</a:t>
            </a:r>
            <a:r>
              <a:rPr lang="en-US" sz="2000" dirty="0" smtClean="0">
                <a:latin typeface="Gill Sans"/>
                <a:cs typeface="Gill Sans"/>
              </a:rPr>
              <a:t> </a:t>
            </a:r>
            <a:r>
              <a:rPr lang="en-US" sz="2000" dirty="0" err="1" smtClean="0">
                <a:latin typeface="Gill Sans"/>
                <a:cs typeface="Gill Sans"/>
              </a:rPr>
              <a:t>da</a:t>
            </a:r>
            <a:r>
              <a:rPr lang="en-US" sz="2000" dirty="0" smtClean="0">
                <a:latin typeface="Gill Sans"/>
                <a:cs typeface="Gill Sans"/>
              </a:rPr>
              <a:t> </a:t>
            </a:r>
            <a:r>
              <a:rPr lang="en-US" sz="2000" dirty="0" err="1" smtClean="0">
                <a:latin typeface="Gill Sans"/>
                <a:cs typeface="Gill Sans"/>
              </a:rPr>
              <a:t>distância</a:t>
            </a:r>
            <a:r>
              <a:rPr lang="en-US" sz="2000" dirty="0" smtClean="0">
                <a:latin typeface="Gill Sans"/>
                <a:cs typeface="Gill Sans"/>
              </a:rPr>
              <a:t> entre </a:t>
            </a:r>
            <a:r>
              <a:rPr lang="en-US" sz="2000" dirty="0" err="1" smtClean="0">
                <a:latin typeface="Gill Sans"/>
                <a:cs typeface="Gill Sans"/>
              </a:rPr>
              <a:t>assalariados</a:t>
            </a:r>
            <a:r>
              <a:rPr lang="en-US" sz="2000" dirty="0" smtClean="0">
                <a:latin typeface="Gill Sans"/>
                <a:cs typeface="Gill Sans"/>
              </a:rPr>
              <a:t> </a:t>
            </a:r>
            <a:r>
              <a:rPr lang="en-US" sz="2000" dirty="0" err="1" smtClean="0">
                <a:latin typeface="Gill Sans"/>
                <a:cs typeface="Gill Sans"/>
              </a:rPr>
              <a:t>e</a:t>
            </a:r>
            <a:r>
              <a:rPr lang="en-US" sz="2000" dirty="0" smtClean="0">
                <a:latin typeface="Gill Sans"/>
                <a:cs typeface="Gill Sans"/>
              </a:rPr>
              <a:t> </a:t>
            </a:r>
            <a:r>
              <a:rPr lang="en-US" sz="2000" dirty="0" err="1" smtClean="0">
                <a:latin typeface="Gill Sans"/>
                <a:cs typeface="Gill Sans"/>
              </a:rPr>
              <a:t>desempregados</a:t>
            </a:r>
            <a:endParaRPr lang="en-US" sz="2000" dirty="0" smtClean="0">
              <a:latin typeface="Gill Sans"/>
              <a:cs typeface="Gill Sans"/>
            </a:endParaRPr>
          </a:p>
          <a:p>
            <a:pPr lvl="1"/>
            <a:r>
              <a:rPr lang="en-US" sz="2000" dirty="0" err="1" smtClean="0">
                <a:latin typeface="Gill Sans"/>
                <a:cs typeface="Gill Sans"/>
              </a:rPr>
              <a:t>Institucionalização</a:t>
            </a:r>
            <a:r>
              <a:rPr lang="en-US" sz="2000" dirty="0" smtClean="0">
                <a:latin typeface="Gill Sans"/>
                <a:cs typeface="Gill Sans"/>
              </a:rPr>
              <a:t> </a:t>
            </a:r>
            <a:r>
              <a:rPr lang="en-US" sz="2000" dirty="0" err="1" smtClean="0">
                <a:latin typeface="Gill Sans"/>
                <a:cs typeface="Gill Sans"/>
              </a:rPr>
              <a:t>da</a:t>
            </a:r>
            <a:r>
              <a:rPr lang="en-US" sz="2000" dirty="0" smtClean="0">
                <a:latin typeface="Gill Sans"/>
                <a:cs typeface="Gill Sans"/>
              </a:rPr>
              <a:t> </a:t>
            </a:r>
            <a:r>
              <a:rPr lang="en-US" sz="2000" b="1" dirty="0" err="1" smtClean="0">
                <a:latin typeface="Gill Sans"/>
                <a:cs typeface="Gill Sans"/>
              </a:rPr>
              <a:t>precariedade</a:t>
            </a:r>
            <a:endParaRPr lang="en-US" sz="2000" b="1" dirty="0" smtClean="0">
              <a:latin typeface="Gill Sans"/>
              <a:cs typeface="Gill Sans"/>
            </a:endParaRPr>
          </a:p>
          <a:p>
            <a:endParaRPr lang="pt-BR" sz="2000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Gill Sans"/>
                <a:cs typeface="Gill Sans"/>
              </a:rPr>
              <a:t>(Cont.)</a:t>
            </a:r>
            <a:endParaRPr lang="pt-BR" dirty="0"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g-BG" sz="2400" dirty="0" smtClean="0">
                <a:latin typeface="Gill Sans"/>
                <a:cs typeface="Gill Sans"/>
              </a:rPr>
              <a:t>Perda </a:t>
            </a:r>
            <a:r>
              <a:rPr lang="bg-BG" sz="2400" dirty="0" smtClean="0">
                <a:latin typeface="Gill Sans"/>
                <a:cs typeface="Gill Sans"/>
              </a:rPr>
              <a:t>do sentido no </a:t>
            </a:r>
            <a:r>
              <a:rPr lang="bg-BG" sz="2400" dirty="0" smtClean="0">
                <a:latin typeface="Gill Sans"/>
                <a:cs typeface="Gill Sans"/>
              </a:rPr>
              <a:t>trabalho</a:t>
            </a:r>
          </a:p>
          <a:p>
            <a:r>
              <a:rPr lang="bg-BG" sz="2400" dirty="0" smtClean="0">
                <a:latin typeface="Gill Sans"/>
                <a:cs typeface="Gill Sans"/>
              </a:rPr>
              <a:t>Quadro de sobrecarga f</a:t>
            </a:r>
            <a:r>
              <a:rPr lang="bg-BG" sz="2400" dirty="0" smtClean="0">
                <a:latin typeface="Gill Sans"/>
                <a:cs typeface="Gill Sans"/>
              </a:rPr>
              <a:t>ísica, mental</a:t>
            </a:r>
          </a:p>
          <a:p>
            <a:r>
              <a:rPr lang="bg-BG" sz="2400" dirty="0" smtClean="0">
                <a:latin typeface="Gill Sans"/>
                <a:cs typeface="Gill Sans"/>
              </a:rPr>
              <a:t>Cansaço/esgotamento</a:t>
            </a:r>
            <a:endParaRPr lang="bg-BG" sz="2400" dirty="0" smtClean="0">
              <a:latin typeface="Gill Sans"/>
              <a:cs typeface="Gill Sans"/>
            </a:endParaRPr>
          </a:p>
          <a:p>
            <a:r>
              <a:rPr lang="bg-BG" sz="2400" dirty="0" smtClean="0">
                <a:latin typeface="Gill Sans"/>
                <a:cs typeface="Gill Sans"/>
              </a:rPr>
              <a:t>Enfraquecimento de fatores </a:t>
            </a:r>
            <a:r>
              <a:rPr lang="bg-BG" sz="2400" dirty="0" smtClean="0">
                <a:latin typeface="Gill Sans"/>
                <a:cs typeface="Gill Sans"/>
              </a:rPr>
              <a:t>protetivos</a:t>
            </a:r>
          </a:p>
          <a:p>
            <a:r>
              <a:rPr lang="bg-BG" sz="2400" dirty="0" smtClean="0">
                <a:latin typeface="Gill Sans"/>
                <a:cs typeface="Gill Sans"/>
              </a:rPr>
              <a:t>Quadro de sofrimento e adoecimentos que afetam n</a:t>
            </a:r>
            <a:r>
              <a:rPr lang="bg-BG" sz="2400" dirty="0" smtClean="0">
                <a:latin typeface="Gill Sans"/>
                <a:cs typeface="Gill Sans"/>
              </a:rPr>
              <a:t>ão só o trabalhador ou trabalhadora como também aos seus familiares.</a:t>
            </a:r>
            <a:endParaRPr lang="pt-BR" sz="2400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Gill Sans"/>
                <a:cs typeface="Gill Sans"/>
              </a:rPr>
              <a:t>O </a:t>
            </a:r>
            <a:r>
              <a:rPr lang="en-US" sz="2400" dirty="0" err="1" smtClean="0">
                <a:latin typeface="Gill Sans"/>
                <a:cs typeface="Gill Sans"/>
              </a:rPr>
              <a:t>sofrimento</a:t>
            </a:r>
            <a:r>
              <a:rPr lang="en-US" sz="2400" dirty="0" smtClean="0">
                <a:latin typeface="Gill Sans"/>
                <a:cs typeface="Gill Sans"/>
              </a:rPr>
              <a:t> no </a:t>
            </a:r>
            <a:r>
              <a:rPr lang="en-US" sz="2400" dirty="0" err="1" smtClean="0">
                <a:latin typeface="Gill Sans"/>
                <a:cs typeface="Gill Sans"/>
              </a:rPr>
              <a:t>trabalho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não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é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uma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fatalidade</a:t>
            </a:r>
            <a:r>
              <a:rPr lang="en-US" sz="2400" dirty="0" smtClean="0">
                <a:latin typeface="Gill Sans"/>
                <a:cs typeface="Gill Sans"/>
              </a:rPr>
              <a:t>. </a:t>
            </a:r>
            <a:r>
              <a:rPr lang="en-US" sz="2400" dirty="0" err="1" smtClean="0">
                <a:latin typeface="Gill Sans"/>
                <a:cs typeface="Gill Sans"/>
              </a:rPr>
              <a:t>Em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função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da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organização</a:t>
            </a:r>
            <a:r>
              <a:rPr lang="en-US" sz="2400" dirty="0" smtClean="0">
                <a:latin typeface="Gill Sans"/>
                <a:cs typeface="Gill Sans"/>
              </a:rPr>
              <a:t> do </a:t>
            </a:r>
            <a:r>
              <a:rPr lang="en-US" sz="2400" dirty="0" err="1" smtClean="0">
                <a:latin typeface="Gill Sans"/>
                <a:cs typeface="Gill Sans"/>
              </a:rPr>
              <a:t>trabalho</a:t>
            </a:r>
            <a:r>
              <a:rPr lang="en-US" sz="2400" dirty="0" smtClean="0">
                <a:latin typeface="Gill Sans"/>
                <a:cs typeface="Gill Sans"/>
              </a:rPr>
              <a:t>, </a:t>
            </a:r>
            <a:r>
              <a:rPr lang="en-US" sz="2400" dirty="0" err="1" smtClean="0">
                <a:latin typeface="Gill Sans"/>
                <a:cs typeface="Gill Sans"/>
              </a:rPr>
              <a:t>este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sofrimento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pode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conduzir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à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doença</a:t>
            </a:r>
            <a:r>
              <a:rPr lang="en-US" sz="2400" dirty="0" smtClean="0">
                <a:latin typeface="Gill Sans"/>
                <a:cs typeface="Gill Sans"/>
              </a:rPr>
              <a:t>, </a:t>
            </a:r>
            <a:r>
              <a:rPr lang="en-US" sz="2400" dirty="0" err="1" smtClean="0">
                <a:latin typeface="Gill Sans"/>
                <a:cs typeface="Gill Sans"/>
              </a:rPr>
              <a:t>mas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ele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também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pode</a:t>
            </a:r>
            <a:r>
              <a:rPr lang="en-US" sz="2400" dirty="0" smtClean="0">
                <a:latin typeface="Gill Sans"/>
                <a:cs typeface="Gill Sans"/>
              </a:rPr>
              <a:t> se </a:t>
            </a:r>
            <a:r>
              <a:rPr lang="en-US" sz="2400" dirty="0" err="1" smtClean="0">
                <a:latin typeface="Gill Sans"/>
                <a:cs typeface="Gill Sans"/>
              </a:rPr>
              <a:t>transformar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em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prazer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e</a:t>
            </a:r>
            <a:r>
              <a:rPr lang="en-US" sz="2400" dirty="0" smtClean="0">
                <a:latin typeface="Gill Sans"/>
                <a:cs typeface="Gill Sans"/>
              </a:rPr>
              <a:t> se </a:t>
            </a:r>
            <a:r>
              <a:rPr lang="en-US" sz="2400" dirty="0" err="1" smtClean="0">
                <a:latin typeface="Gill Sans"/>
                <a:cs typeface="Gill Sans"/>
              </a:rPr>
              <a:t>tornar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uma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peça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chave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na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construção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da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saúde</a:t>
            </a:r>
            <a:r>
              <a:rPr lang="en-US" sz="2400" dirty="0" smtClean="0">
                <a:latin typeface="Gill Sans"/>
                <a:cs typeface="Gill Sans"/>
              </a:rPr>
              <a:t> mental (</a:t>
            </a:r>
            <a:r>
              <a:rPr lang="en-US" sz="2400" dirty="0" err="1" smtClean="0">
                <a:latin typeface="Gill Sans"/>
                <a:cs typeface="Gill Sans"/>
              </a:rPr>
              <a:t>Dejours</a:t>
            </a:r>
            <a:r>
              <a:rPr lang="en-US" sz="2400" dirty="0" smtClean="0">
                <a:latin typeface="Gill Sans"/>
                <a:cs typeface="Gill Sans"/>
              </a:rPr>
              <a:t>, 2015 </a:t>
            </a:r>
            <a:r>
              <a:rPr lang="en-US" sz="2400" dirty="0" err="1" smtClean="0">
                <a:latin typeface="Gill Sans"/>
                <a:cs typeface="Gill Sans"/>
              </a:rPr>
              <a:t>tradução</a:t>
            </a:r>
            <a:r>
              <a:rPr lang="en-US" sz="2400" dirty="0" smtClean="0">
                <a:latin typeface="Gill Sans"/>
                <a:cs typeface="Gill Sans"/>
              </a:rPr>
              <a:t> </a:t>
            </a:r>
            <a:r>
              <a:rPr lang="en-US" sz="2400" dirty="0" err="1" smtClean="0">
                <a:latin typeface="Gill Sans"/>
                <a:cs typeface="Gill Sans"/>
              </a:rPr>
              <a:t>livre</a:t>
            </a:r>
            <a:r>
              <a:rPr lang="en-US" sz="2400" dirty="0" smtClean="0">
                <a:latin typeface="Gill Sans"/>
                <a:cs typeface="Gill Sans"/>
              </a:rPr>
              <a:t>). </a:t>
            </a:r>
            <a:endParaRPr lang="pt-BR" sz="2400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838458" y="2624667"/>
            <a:ext cx="2439389" cy="315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5324010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200">
        <p14:prism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 err="1" smtClean="0">
                <a:latin typeface="Gill Sans"/>
                <a:cs typeface="Gill Sans"/>
              </a:rPr>
              <a:t>Por</a:t>
            </a:r>
            <a:r>
              <a:rPr lang="en-GB" sz="2000" b="1" dirty="0" smtClean="0">
                <a:latin typeface="Gill Sans"/>
                <a:cs typeface="Gill Sans"/>
              </a:rPr>
              <a:t> um </a:t>
            </a:r>
            <a:r>
              <a:rPr lang="en-GB" sz="2000" b="1" dirty="0" err="1" smtClean="0">
                <a:latin typeface="Gill Sans"/>
                <a:cs typeface="Gill Sans"/>
              </a:rPr>
              <a:t>sentido</a:t>
            </a:r>
            <a:r>
              <a:rPr lang="en-GB" sz="2000" b="1" dirty="0" smtClean="0">
                <a:latin typeface="Gill Sans"/>
                <a:cs typeface="Gill Sans"/>
              </a:rPr>
              <a:t> </a:t>
            </a:r>
            <a:r>
              <a:rPr lang="en-GB" sz="2000" b="1" dirty="0" err="1" smtClean="0">
                <a:latin typeface="Gill Sans"/>
                <a:cs typeface="Gill Sans"/>
              </a:rPr>
              <a:t>mais</a:t>
            </a:r>
            <a:r>
              <a:rPr lang="en-GB" sz="2000" b="1" dirty="0" smtClean="0">
                <a:latin typeface="Gill Sans"/>
                <a:cs typeface="Gill Sans"/>
              </a:rPr>
              <a:t> </a:t>
            </a:r>
            <a:r>
              <a:rPr lang="en-GB" sz="2000" b="1" dirty="0" err="1" smtClean="0">
                <a:latin typeface="Gill Sans"/>
                <a:cs typeface="Gill Sans"/>
              </a:rPr>
              <a:t>amplo</a:t>
            </a:r>
            <a:r>
              <a:rPr lang="en-GB" sz="2000" b="1" dirty="0" smtClean="0">
                <a:latin typeface="Gill Sans"/>
                <a:cs typeface="Gill Sans"/>
              </a:rPr>
              <a:t> de </a:t>
            </a:r>
            <a:br>
              <a:rPr lang="en-GB" sz="2000" b="1" dirty="0" smtClean="0">
                <a:latin typeface="Gill Sans"/>
                <a:cs typeface="Gill Sans"/>
              </a:rPr>
            </a:br>
            <a:r>
              <a:rPr lang="en-GB" sz="2000" b="1" dirty="0" err="1" smtClean="0">
                <a:latin typeface="Gill Sans"/>
                <a:cs typeface="Gill Sans"/>
              </a:rPr>
              <a:t>saúde</a:t>
            </a:r>
            <a:r>
              <a:rPr lang="en-GB" sz="2000" b="1" dirty="0" smtClean="0">
                <a:latin typeface="Gill Sans"/>
                <a:cs typeface="Gill Sans"/>
              </a:rPr>
              <a:t> </a:t>
            </a:r>
            <a:r>
              <a:rPr lang="en-GB" sz="2000" b="1" dirty="0" err="1" smtClean="0">
                <a:latin typeface="Gill Sans"/>
                <a:cs typeface="Gill Sans"/>
              </a:rPr>
              <a:t>e</a:t>
            </a:r>
            <a:r>
              <a:rPr lang="en-GB" sz="2000" b="1" dirty="0" smtClean="0">
                <a:latin typeface="Gill Sans"/>
                <a:cs typeface="Gill Sans"/>
              </a:rPr>
              <a:t> </a:t>
            </a:r>
            <a:r>
              <a:rPr lang="en-GB" sz="2000" b="1" dirty="0" err="1" smtClean="0">
                <a:latin typeface="Gill Sans"/>
                <a:cs typeface="Gill Sans"/>
              </a:rPr>
              <a:t>trabalho</a:t>
            </a:r>
            <a:endParaRPr lang="en-GB" sz="2000" b="1" dirty="0"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err="1" smtClean="0">
                <a:latin typeface="Gill Sans"/>
                <a:cs typeface="Gill Sans"/>
              </a:rPr>
              <a:t>Conhecimento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sobre</a:t>
            </a:r>
            <a:r>
              <a:rPr lang="en-GB" sz="2000" dirty="0" smtClean="0">
                <a:latin typeface="Gill Sans"/>
                <a:cs typeface="Gill Sans"/>
              </a:rPr>
              <a:t> as </a:t>
            </a:r>
            <a:r>
              <a:rPr lang="en-GB" sz="2000" dirty="0" err="1" smtClean="0">
                <a:latin typeface="Gill Sans"/>
                <a:cs typeface="Gill Sans"/>
              </a:rPr>
              <a:t>reais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condições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e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aspectos</a:t>
            </a:r>
            <a:r>
              <a:rPr lang="en-GB" sz="2000" dirty="0" smtClean="0">
                <a:latin typeface="Gill Sans"/>
                <a:cs typeface="Gill Sans"/>
              </a:rPr>
              <a:t> do </a:t>
            </a:r>
            <a:r>
              <a:rPr lang="en-GB" sz="2000" dirty="0" err="1" smtClean="0">
                <a:latin typeface="Gill Sans"/>
                <a:cs typeface="Gill Sans"/>
              </a:rPr>
              <a:t>trabalho</a:t>
            </a:r>
            <a:endParaRPr lang="en-GB" sz="2000" dirty="0" smtClean="0">
              <a:latin typeface="Gill Sans"/>
              <a:cs typeface="Gill Sans"/>
            </a:endParaRPr>
          </a:p>
          <a:p>
            <a:r>
              <a:rPr lang="en-GB" sz="2000" dirty="0" err="1" smtClean="0">
                <a:latin typeface="Gill Sans"/>
                <a:cs typeface="Gill Sans"/>
              </a:rPr>
              <a:t>Reconhecimento</a:t>
            </a:r>
            <a:r>
              <a:rPr lang="en-GB" sz="2000" dirty="0" smtClean="0">
                <a:latin typeface="Gill Sans"/>
                <a:cs typeface="Gill Sans"/>
              </a:rPr>
              <a:t> dos </a:t>
            </a:r>
            <a:r>
              <a:rPr lang="en-GB" sz="2000" dirty="0" err="1" smtClean="0">
                <a:latin typeface="Gill Sans"/>
                <a:cs typeface="Gill Sans"/>
              </a:rPr>
              <a:t>saberes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advindos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da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experiência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da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prática</a:t>
            </a:r>
            <a:endParaRPr lang="en-GB" sz="2000" dirty="0" smtClean="0">
              <a:latin typeface="Gill Sans"/>
              <a:cs typeface="Gill Sans"/>
            </a:endParaRPr>
          </a:p>
          <a:p>
            <a:r>
              <a:rPr lang="en-GB" sz="2000" dirty="0" err="1" smtClean="0">
                <a:latin typeface="Gill Sans"/>
                <a:cs typeface="Gill Sans"/>
              </a:rPr>
              <a:t>Diálogos</a:t>
            </a:r>
            <a:r>
              <a:rPr lang="en-GB" sz="2000" dirty="0" smtClean="0">
                <a:latin typeface="Gill Sans"/>
                <a:cs typeface="Gill Sans"/>
              </a:rPr>
              <a:t> com </a:t>
            </a:r>
            <a:r>
              <a:rPr lang="en-GB" sz="2000" dirty="0" err="1" smtClean="0">
                <a:latin typeface="Gill Sans"/>
                <a:cs typeface="Gill Sans"/>
              </a:rPr>
              <a:t>outros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saberes</a:t>
            </a:r>
            <a:endParaRPr lang="bg-BG" sz="2000" dirty="0" smtClean="0">
              <a:latin typeface="Gill Sans"/>
              <a:cs typeface="Gill Sans"/>
            </a:endParaRPr>
          </a:p>
          <a:p>
            <a:r>
              <a:rPr lang="bg-BG" sz="2000" dirty="0" smtClean="0">
                <a:latin typeface="Gill Sans"/>
                <a:cs typeface="Gill Sans"/>
              </a:rPr>
              <a:t>Trabalho digno, que</a:t>
            </a:r>
            <a:r>
              <a:rPr lang="bg-BG" sz="2000" dirty="0" smtClean="0">
                <a:latin typeface="Gill Sans"/>
                <a:cs typeface="Gill Sans"/>
              </a:rPr>
              <a:t> assegure </a:t>
            </a:r>
            <a:r>
              <a:rPr lang="bg-BG" sz="2000" dirty="0" smtClean="0">
                <a:latin typeface="Gill Sans"/>
                <a:cs typeface="Gill Sans"/>
              </a:rPr>
              <a:t>os direitos humanos</a:t>
            </a:r>
            <a:r>
              <a:rPr lang="bg-BG" sz="2000" dirty="0" smtClean="0">
                <a:latin typeface="Gill Sans"/>
                <a:cs typeface="Gill Sans"/>
              </a:rPr>
              <a:t> </a:t>
            </a:r>
            <a:endParaRPr lang="bg-BG" sz="2000" dirty="0" smtClean="0">
              <a:latin typeface="Gill Sans"/>
              <a:cs typeface="Gill Sans"/>
            </a:endParaRPr>
          </a:p>
          <a:p>
            <a:r>
              <a:rPr lang="en-GB" sz="2000" dirty="0" smtClean="0">
                <a:latin typeface="Gill Sans"/>
                <a:cs typeface="Gill Sans"/>
              </a:rPr>
              <a:t>Conquista </a:t>
            </a:r>
            <a:r>
              <a:rPr lang="en-GB" sz="2000" dirty="0" err="1" smtClean="0">
                <a:latin typeface="Gill Sans"/>
                <a:cs typeface="Gill Sans"/>
              </a:rPr>
              <a:t>da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saúde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é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mais</a:t>
            </a:r>
            <a:r>
              <a:rPr lang="en-GB" sz="2000" dirty="0" smtClean="0">
                <a:latin typeface="Gill Sans"/>
                <a:cs typeface="Gill Sans"/>
              </a:rPr>
              <a:t> do </a:t>
            </a:r>
            <a:r>
              <a:rPr lang="en-GB" sz="2000" dirty="0" err="1" smtClean="0">
                <a:latin typeface="Gill Sans"/>
                <a:cs typeface="Gill Sans"/>
              </a:rPr>
              <a:t>que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aplicação</a:t>
            </a:r>
            <a:r>
              <a:rPr lang="en-GB" sz="2000" dirty="0" smtClean="0">
                <a:latin typeface="Gill Sans"/>
                <a:cs typeface="Gill Sans"/>
              </a:rPr>
              <a:t> de </a:t>
            </a:r>
            <a:r>
              <a:rPr lang="en-GB" sz="2000" dirty="0" err="1" smtClean="0">
                <a:latin typeface="Gill Sans"/>
                <a:cs typeface="Gill Sans"/>
              </a:rPr>
              <a:t>técnicas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é</a:t>
            </a:r>
            <a:r>
              <a:rPr lang="en-GB" sz="2000" dirty="0" smtClean="0">
                <a:latin typeface="Gill Sans"/>
                <a:cs typeface="Gill Sans"/>
              </a:rPr>
              <a:t>  </a:t>
            </a:r>
            <a:r>
              <a:rPr lang="en-GB" sz="2000" dirty="0" err="1" smtClean="0">
                <a:latin typeface="Gill Sans"/>
                <a:cs typeface="Gill Sans"/>
              </a:rPr>
              <a:t>também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uma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ação</a:t>
            </a:r>
            <a:r>
              <a:rPr lang="en-GB" sz="2000" dirty="0" smtClean="0">
                <a:latin typeface="Gill Sans"/>
                <a:cs typeface="Gill Sans"/>
              </a:rPr>
              <a:t> </a:t>
            </a:r>
            <a:r>
              <a:rPr lang="en-GB" sz="2000" dirty="0" err="1" smtClean="0">
                <a:latin typeface="Gill Sans"/>
                <a:cs typeface="Gill Sans"/>
              </a:rPr>
              <a:t>política</a:t>
            </a:r>
            <a:r>
              <a:rPr lang="en-GB" sz="2000" dirty="0" smtClean="0">
                <a:latin typeface="Gill Sans"/>
                <a:cs typeface="Gill Sans"/>
              </a:rPr>
              <a:t>. </a:t>
            </a:r>
            <a:endParaRPr lang="en-GB" sz="2000" dirty="0">
              <a:latin typeface="Gill Sans"/>
              <a:cs typeface="Gill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575316" y="2127690"/>
            <a:ext cx="3880478" cy="34737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752474" y="2366512"/>
            <a:ext cx="3703320" cy="3759651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chemeClr val="bg1"/>
                </a:solidFill>
                <a:latin typeface="Gill Sans"/>
                <a:cs typeface="Gill Sans"/>
              </a:rPr>
              <a:t>Pesquisa: </a:t>
            </a:r>
            <a:br>
              <a:rPr lang="bg-BG" sz="2800" b="1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bg-BG" sz="2800" b="1" dirty="0" smtClean="0">
                <a:solidFill>
                  <a:schemeClr val="bg1"/>
                </a:solidFill>
                <a:latin typeface="Gill Sans"/>
                <a:cs typeface="Gill Sans"/>
              </a:rPr>
              <a:t>Saúde mental e trabalho na indústria do petróleo e gás no estado do Rio de Janeiro </a:t>
            </a:r>
            <a:endParaRPr lang="pt-BR" sz="280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661647" y="2670468"/>
            <a:ext cx="3703320" cy="3455695"/>
          </a:xfrm>
        </p:spPr>
        <p:txBody>
          <a:bodyPr/>
          <a:lstStyle/>
          <a:p>
            <a:r>
              <a:rPr lang="pt-BR" sz="2000" dirty="0" smtClean="0">
                <a:latin typeface="Gill Sans"/>
                <a:cs typeface="Gill Sans"/>
              </a:rPr>
              <a:t>Analisar a relação entre o trabalho e a saúde mental dos trabalhadores e trabalhadoras na indústria de petróleo e gás no estado do Rio de Janeiro, sob o ponto de vista da atividade 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16" y="804096"/>
            <a:ext cx="2156282" cy="720539"/>
          </a:xfrm>
          <a:prstGeom prst="rect">
            <a:avLst/>
          </a:prstGeom>
        </p:spPr>
      </p:pic>
      <p:pic>
        <p:nvPicPr>
          <p:cNvPr id="5" name="Picture 4" descr="Régua CESTEH com logos completas - sem fund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16" y="64077"/>
            <a:ext cx="6839712" cy="8564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651" y="901362"/>
            <a:ext cx="1375996" cy="62327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544670" y="920565"/>
            <a:ext cx="1628253" cy="604070"/>
          </a:xfrm>
          <a:prstGeom prst="rect">
            <a:avLst/>
          </a:prstGeom>
          <a:solidFill>
            <a:srgbClr val="FF0000">
              <a:alpha val="8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7" descr="sindpetr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4670" y="987923"/>
            <a:ext cx="1628253" cy="61227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852956"/>
            <a:ext cx="8229600" cy="12983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sz="2400" b="1" dirty="0" smtClean="0">
                <a:latin typeface="Gill Sans"/>
                <a:cs typeface="Gill Sans"/>
              </a:rPr>
              <a:t>Oficinas sobre Saúde mental e trabalho na indústria de petroleo e gás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6134" y="2151344"/>
            <a:ext cx="5962189" cy="3974819"/>
          </a:xfrm>
        </p:spPr>
        <p:txBody>
          <a:bodyPr>
            <a:normAutofit/>
          </a:bodyPr>
          <a:lstStyle/>
          <a:p>
            <a:endParaRPr lang="bg-BG" dirty="0" smtClean="0"/>
          </a:p>
          <a:p>
            <a:r>
              <a:rPr lang="bg-BG" sz="2000" dirty="0" smtClean="0">
                <a:latin typeface="Gill Sans"/>
                <a:cs typeface="Gill Sans"/>
              </a:rPr>
              <a:t>Novembro</a:t>
            </a:r>
            <a:endParaRPr lang="bg-BG" sz="2000" dirty="0" smtClean="0">
              <a:latin typeface="Gill Sans"/>
              <a:cs typeface="Gill Sans"/>
            </a:endParaRPr>
          </a:p>
          <a:p>
            <a:r>
              <a:rPr lang="bg-BG" sz="2000" dirty="0" smtClean="0">
                <a:latin typeface="Gill Sans"/>
                <a:cs typeface="Gill Sans"/>
              </a:rPr>
              <a:t>Rio de Janeiro</a:t>
            </a:r>
          </a:p>
          <a:p>
            <a:r>
              <a:rPr lang="bg-BG" sz="2000" dirty="0" smtClean="0">
                <a:latin typeface="Gill Sans"/>
                <a:cs typeface="Gill Sans"/>
              </a:rPr>
              <a:t>Macaé </a:t>
            </a:r>
          </a:p>
          <a:p>
            <a:r>
              <a:rPr lang="bg-BG" sz="2000" dirty="0" smtClean="0">
                <a:latin typeface="Gill Sans"/>
                <a:cs typeface="Gill Sans"/>
              </a:rPr>
              <a:t>Caxias</a:t>
            </a:r>
          </a:p>
          <a:p>
            <a:r>
              <a:rPr lang="bg-BG" sz="2000" dirty="0" smtClean="0">
                <a:latin typeface="Gill Sans"/>
                <a:cs typeface="Gill Sans"/>
              </a:rPr>
              <a:t>Divulgação para inscrição será através dos Sindipetros RJ, NF e Caxias </a:t>
            </a:r>
            <a:endParaRPr lang="pt-BR" sz="2000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23" y="1843957"/>
            <a:ext cx="5383022" cy="28130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3113" y="5080402"/>
            <a:ext cx="4047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latin typeface="Gill Sans"/>
                <a:cs typeface="Gill Sans"/>
              </a:rPr>
              <a:t>luciana.gomes@fiocruz.br</a:t>
            </a:r>
            <a:endParaRPr lang="pt-BR" sz="2000" b="1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4070" y="575348"/>
            <a:ext cx="5258697" cy="886968"/>
          </a:xfrm>
        </p:spPr>
        <p:txBody>
          <a:bodyPr/>
          <a:lstStyle/>
          <a:p>
            <a:r>
              <a:rPr lang="pt-BR" b="1" dirty="0" smtClean="0">
                <a:latin typeface="Gill Sans"/>
                <a:cs typeface="Gill Sans"/>
              </a:rPr>
              <a:t>Determinantes da saúde mental e de transtornos mentais</a:t>
            </a:r>
            <a:endParaRPr lang="pt-BR" b="1" dirty="0">
              <a:latin typeface="Gill Sans"/>
              <a:cs typeface="Gill San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>
                <a:latin typeface="Gill Sans"/>
                <a:cs typeface="Gill Sans"/>
              </a:rPr>
              <a:t>A</a:t>
            </a:r>
            <a:r>
              <a:rPr lang="pt-BR" b="1" dirty="0" smtClean="0">
                <a:latin typeface="Gill Sans"/>
                <a:cs typeface="Gill Sans"/>
              </a:rPr>
              <a:t>tributos </a:t>
            </a:r>
            <a:r>
              <a:rPr lang="pt-BR" b="1" dirty="0">
                <a:latin typeface="Gill Sans"/>
                <a:cs typeface="Gill Sans"/>
              </a:rPr>
              <a:t>individuais</a:t>
            </a:r>
            <a:r>
              <a:rPr lang="pt-BR" dirty="0">
                <a:latin typeface="Gill Sans"/>
                <a:cs typeface="Gill Sans"/>
              </a:rPr>
              <a:t>, como a capacidade de administrar os pensamentos, as emoções, os comportamentos e as interações com os </a:t>
            </a:r>
            <a:r>
              <a:rPr lang="pt-BR" dirty="0" smtClean="0">
                <a:latin typeface="Gill Sans"/>
                <a:cs typeface="Gill Sans"/>
              </a:rPr>
              <a:t>outros</a:t>
            </a:r>
          </a:p>
          <a:p>
            <a:r>
              <a:rPr lang="pt-BR" b="1" dirty="0">
                <a:latin typeface="Gill Sans"/>
                <a:cs typeface="Gill Sans"/>
              </a:rPr>
              <a:t>F</a:t>
            </a:r>
            <a:r>
              <a:rPr lang="pt-BR" b="1" dirty="0" smtClean="0">
                <a:latin typeface="Gill Sans"/>
                <a:cs typeface="Gill Sans"/>
              </a:rPr>
              <a:t>atores </a:t>
            </a:r>
            <a:r>
              <a:rPr lang="pt-BR" b="1" dirty="0">
                <a:latin typeface="Gill Sans"/>
                <a:cs typeface="Gill Sans"/>
              </a:rPr>
              <a:t>sociais, culturais, econômicos, políticos e ambientais</a:t>
            </a:r>
            <a:r>
              <a:rPr lang="pt-BR" dirty="0">
                <a:latin typeface="Gill Sans"/>
                <a:cs typeface="Gill Sans"/>
              </a:rPr>
              <a:t>, como as políticas nacionais, a proteção social, padrões de vida, as condições de trabalho e o apoio comunitário.</a:t>
            </a:r>
          </a:p>
          <a:p>
            <a:r>
              <a:rPr lang="pt-BR" b="1" dirty="0">
                <a:latin typeface="Gill Sans"/>
                <a:cs typeface="Gill Sans"/>
              </a:rPr>
              <a:t>Estresse, genética, nutrição,</a:t>
            </a:r>
            <a:r>
              <a:rPr lang="pt-BR" b="1" dirty="0" smtClean="0">
                <a:latin typeface="Gill Sans"/>
                <a:cs typeface="Gill Sans"/>
              </a:rPr>
              <a:t> e </a:t>
            </a:r>
            <a:r>
              <a:rPr lang="pt-BR" b="1" dirty="0">
                <a:latin typeface="Gill Sans"/>
                <a:cs typeface="Gill Sans"/>
              </a:rPr>
              <a:t>exposição a perigos ambientais </a:t>
            </a:r>
            <a:r>
              <a:rPr lang="pt-BR" dirty="0">
                <a:latin typeface="Gill Sans"/>
                <a:cs typeface="Gill Sans"/>
              </a:rPr>
              <a:t>também são fatores que contribuem para os transtornos mentais</a:t>
            </a:r>
            <a:r>
              <a:rPr lang="pt-BR" dirty="0" smtClean="0">
                <a:latin typeface="Gill Sans"/>
                <a:cs typeface="Gill Sans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Gill Sans"/>
                <a:cs typeface="Gill Sans"/>
              </a:rPr>
              <a:t>       (Fonte: OPAS-Brasil)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5" name="Picture 2" descr="A-importncia-da-Sade-ment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7888" y="2089920"/>
            <a:ext cx="3618309" cy="321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2"/>
          <p:cNvSpPr/>
          <p:nvPr/>
        </p:nvSpPr>
        <p:spPr>
          <a:xfrm>
            <a:off x="5856559" y="5301169"/>
            <a:ext cx="22537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200" dirty="0" smtClean="0"/>
              <a:t>Imagem</a:t>
            </a:r>
            <a:r>
              <a:rPr lang="pt-BR" sz="1200" dirty="0" smtClean="0"/>
              <a:t> </a:t>
            </a:r>
            <a:r>
              <a:rPr lang="bg-BG" sz="1200" dirty="0" smtClean="0"/>
              <a:t>retirada da internet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633449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200">
        <p14:prism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Gill Sans"/>
                <a:cs typeface="Gill Sans"/>
              </a:rPr>
              <a:t>Dados gerais sobre</a:t>
            </a:r>
            <a:r>
              <a:rPr lang="bg-BG" dirty="0" smtClean="0">
                <a:latin typeface="Gill Sans"/>
                <a:cs typeface="Gill Sans"/>
              </a:rPr>
              <a:t> sa</a:t>
            </a:r>
            <a:r>
              <a:rPr lang="bg-BG" dirty="0" smtClean="0">
                <a:latin typeface="Gill Sans"/>
                <a:cs typeface="Gill Sans"/>
              </a:rPr>
              <a:t>úde mental</a:t>
            </a:r>
            <a:endParaRPr lang="pt-BR" dirty="0"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Segundo a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estimativa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da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OMS,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os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b="1" dirty="0" err="1" smtClean="0">
                <a:latin typeface="Gill Sans MT" charset="0"/>
                <a:ea typeface="Gill Sans MT" charset="0"/>
                <a:cs typeface="Gill Sans MT" charset="0"/>
              </a:rPr>
              <a:t>transtornos</a:t>
            </a:r>
            <a:r>
              <a:rPr lang="en-US" sz="2000" b="1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b="1" dirty="0" err="1" smtClean="0">
                <a:latin typeface="Gill Sans MT" charset="0"/>
                <a:ea typeface="Gill Sans MT" charset="0"/>
                <a:cs typeface="Gill Sans MT" charset="0"/>
              </a:rPr>
              <a:t>mentais</a:t>
            </a:r>
            <a:r>
              <a:rPr lang="en-US" sz="2000" b="1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acometem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de 20-30% dos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trabalhadores</a:t>
            </a:r>
            <a:r>
              <a:rPr lang="bg-BG" sz="2000" dirty="0" smtClean="0">
                <a:latin typeface="Gill Sans MT" charset="0"/>
                <a:ea typeface="Gill Sans MT" charset="0"/>
                <a:cs typeface="Gill Sans MT" charset="0"/>
              </a:rPr>
              <a:t> e trabalhadoras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.</a:t>
            </a:r>
            <a:endParaRPr lang="bg-BG" sz="2000" dirty="0" smtClean="0"/>
          </a:p>
          <a:p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No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Brasil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os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b="1" dirty="0" err="1" smtClean="0">
                <a:latin typeface="Gill Sans MT" charset="0"/>
                <a:ea typeface="Gill Sans MT" charset="0"/>
                <a:cs typeface="Gill Sans MT" charset="0"/>
              </a:rPr>
              <a:t>afastamentos</a:t>
            </a:r>
            <a:r>
              <a:rPr lang="en-US" sz="2000" b="1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b="1" dirty="0" err="1" smtClean="0">
                <a:latin typeface="Gill Sans MT" charset="0"/>
                <a:ea typeface="Gill Sans MT" charset="0"/>
                <a:cs typeface="Gill Sans MT" charset="0"/>
              </a:rPr>
              <a:t>por</a:t>
            </a:r>
            <a:r>
              <a:rPr lang="en-US" sz="2000" b="1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b="1" dirty="0" err="1" smtClean="0">
                <a:latin typeface="Gill Sans MT" charset="0"/>
                <a:ea typeface="Gill Sans MT" charset="0"/>
                <a:cs typeface="Gill Sans MT" charset="0"/>
              </a:rPr>
              <a:t>transtornos</a:t>
            </a:r>
            <a:r>
              <a:rPr lang="en-US" sz="2000" b="1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b="1" dirty="0" err="1" smtClean="0">
                <a:latin typeface="Gill Sans MT" charset="0"/>
                <a:ea typeface="Gill Sans MT" charset="0"/>
                <a:cs typeface="Gill Sans MT" charset="0"/>
              </a:rPr>
              <a:t>mentais</a:t>
            </a:r>
            <a:r>
              <a:rPr lang="en-US" sz="2000" b="1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são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a </a:t>
            </a:r>
            <a:r>
              <a:rPr lang="en-US" sz="2000" b="1" dirty="0" err="1" smtClean="0">
                <a:latin typeface="Gill Sans MT" charset="0"/>
                <a:ea typeface="Gill Sans MT" charset="0"/>
                <a:cs typeface="Gill Sans MT" charset="0"/>
              </a:rPr>
              <a:t>terceira</a:t>
            </a:r>
            <a:r>
              <a:rPr lang="en-US" sz="2000" b="1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b="1" dirty="0" err="1" smtClean="0">
                <a:latin typeface="Gill Sans MT" charset="0"/>
                <a:ea typeface="Gill Sans MT" charset="0"/>
                <a:cs typeface="Gill Sans MT" charset="0"/>
              </a:rPr>
              <a:t>causa</a:t>
            </a:r>
            <a:r>
              <a:rPr lang="en-US" sz="2000" b="1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de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longos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afastamentos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do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trabalho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por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doença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e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de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aposentadoria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por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invalidez</a:t>
            </a:r>
            <a:r>
              <a:rPr lang="en-US" sz="2000" dirty="0" smtClean="0">
                <a:latin typeface="Gill Sans MT" charset="0"/>
                <a:ea typeface="Gill Sans MT" charset="0"/>
                <a:cs typeface="Gill Sans MT" charset="0"/>
              </a:rPr>
              <a:t>.</a:t>
            </a:r>
          </a:p>
          <a:p>
            <a:r>
              <a:rPr lang="bg-BG" sz="2000" dirty="0" smtClean="0">
                <a:latin typeface="Gill Sans"/>
                <a:cs typeface="Gill Sans"/>
              </a:rPr>
              <a:t>Causam incapacidade e redução de anos de vida no trabalho e fora dele</a:t>
            </a:r>
          </a:p>
          <a:p>
            <a:pPr>
              <a:buNone/>
            </a:pPr>
            <a:endParaRPr lang="bg-BG" dirty="0" smtClean="0"/>
          </a:p>
          <a:p>
            <a:endParaRPr lang="bg-BG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2997865"/>
          </a:xfrm>
        </p:spPr>
        <p:txBody>
          <a:bodyPr/>
          <a:lstStyle/>
          <a:p>
            <a:r>
              <a:rPr lang="bg-BG" b="1" dirty="0" smtClean="0">
                <a:latin typeface="Gill Sans"/>
                <a:cs typeface="Gill Sans"/>
              </a:rPr>
              <a:t>Como olhar para a relaç</a:t>
            </a:r>
            <a:r>
              <a:rPr lang="bg-BG" b="1" dirty="0" smtClean="0">
                <a:latin typeface="Gill Sans"/>
                <a:cs typeface="Gill Sans"/>
              </a:rPr>
              <a:t>ão saúde mental e trabalho?</a:t>
            </a:r>
            <a:endParaRPr lang="pt-BR" b="1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01636" y="738178"/>
            <a:ext cx="3929518" cy="115068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extBox 2"/>
          <p:cNvSpPr txBox="1"/>
          <p:nvPr/>
        </p:nvSpPr>
        <p:spPr>
          <a:xfrm>
            <a:off x="703718" y="2329406"/>
            <a:ext cx="8014172" cy="36582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59"/>
              </a:lnSpc>
              <a:spcBef>
                <a:spcPct val="0"/>
              </a:spcBef>
            </a:pP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Chegar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a um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equilíbrio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mais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ou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menos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aceitável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entre:</a:t>
            </a:r>
          </a:p>
          <a:p>
            <a:pPr marL="394658" lvl="1" indent="-197329">
              <a:lnSpc>
                <a:spcPts val="2559"/>
              </a:lnSpc>
              <a:buFont typeface="Arial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Suas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próprias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normas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provenientes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sua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própria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história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;</a:t>
            </a:r>
          </a:p>
          <a:p>
            <a:pPr>
              <a:lnSpc>
                <a:spcPts val="2559"/>
              </a:lnSpc>
            </a:pPr>
            <a:endParaRPr sz="2000" dirty="0">
              <a:latin typeface="Gill Sans"/>
              <a:cs typeface="Gill Sans"/>
            </a:endParaRPr>
          </a:p>
          <a:p>
            <a:pPr marL="394658" lvl="1" indent="-197329">
              <a:lnSpc>
                <a:spcPts val="2559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A do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coletivo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relativamente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pertinente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;</a:t>
            </a:r>
          </a:p>
          <a:p>
            <a:pPr>
              <a:lnSpc>
                <a:spcPts val="2559"/>
              </a:lnSpc>
            </a:pPr>
            <a:endParaRPr sz="2000" dirty="0">
              <a:latin typeface="Gill Sans"/>
              <a:cs typeface="Gill Sans"/>
            </a:endParaRPr>
          </a:p>
          <a:p>
            <a:pPr marL="394658" lvl="1" indent="-197329">
              <a:lnSpc>
                <a:spcPts val="2559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A do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coletivo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social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que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é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mais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amplo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ou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da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vida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da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nação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ou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do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universo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social,econômico,humano</a:t>
            </a:r>
            <a:endParaRPr lang="en-US" sz="200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>
              <a:lnSpc>
                <a:spcPts val="2559"/>
              </a:lnSpc>
            </a:pPr>
            <a:endParaRPr sz="2000" dirty="0" smtClean="0">
              <a:latin typeface="Gill Sans"/>
              <a:cs typeface="Gill Sans"/>
            </a:endParaRPr>
          </a:p>
          <a:p>
            <a:pPr>
              <a:lnSpc>
                <a:spcPts val="2559"/>
              </a:lnSpc>
            </a:pPr>
            <a:r>
              <a:rPr lang="en-US" sz="2000" dirty="0" smtClean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a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doença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ou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patologia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é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também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risco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permanente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não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poder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manter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este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equilíbrio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o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risco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que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este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debate de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normas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se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desenvolva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desvantagem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Gill Sans"/>
                <a:cs typeface="Gill Sans"/>
              </a:rPr>
              <a:t>permanente</a:t>
            </a:r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.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/>
          <a:srcRect b="12950"/>
          <a:stretch>
            <a:fillRect/>
          </a:stretch>
        </p:blipFill>
        <p:spPr>
          <a:xfrm>
            <a:off x="4710804" y="354583"/>
            <a:ext cx="4201470" cy="1673309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538544" y="931013"/>
            <a:ext cx="3565178" cy="3928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136"/>
              </a:lnSpc>
              <a:spcBef>
                <a:spcPct val="0"/>
              </a:spcBef>
            </a:pPr>
            <a:r>
              <a:rPr lang="bg-BG" sz="2400" b="1" dirty="0" smtClean="0">
                <a:solidFill>
                  <a:srgbClr val="FFFFFF"/>
                </a:solidFill>
                <a:latin typeface="Gill Sans"/>
                <a:cs typeface="Gill Sans"/>
              </a:rPr>
              <a:t>E</a:t>
            </a:r>
            <a:r>
              <a:rPr lang="en-US" sz="2400" b="1" dirty="0" err="1" smtClean="0">
                <a:solidFill>
                  <a:srgbClr val="FFFFFF"/>
                </a:solidFill>
                <a:latin typeface="Gill Sans"/>
                <a:cs typeface="Gill Sans"/>
              </a:rPr>
              <a:t>ntende</a:t>
            </a:r>
            <a:r>
              <a:rPr lang="bg-BG" sz="2400" b="1" dirty="0" smtClean="0">
                <a:solidFill>
                  <a:srgbClr val="FFFFFF"/>
                </a:solidFill>
                <a:latin typeface="Gill Sans"/>
                <a:cs typeface="Gill Sans"/>
              </a:rPr>
              <a:t>ndo</a:t>
            </a:r>
            <a:r>
              <a:rPr lang="en-US" sz="2400" b="1" dirty="0" smtClean="0">
                <a:solidFill>
                  <a:srgbClr val="FFFFFF"/>
                </a:solidFill>
                <a:latin typeface="Gill Sans"/>
                <a:cs typeface="Gill Sans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Gill Sans"/>
                <a:cs typeface="Gill Sans"/>
              </a:rPr>
              <a:t>por</a:t>
            </a:r>
            <a:r>
              <a:rPr lang="en-US" sz="2400" b="1" dirty="0">
                <a:solidFill>
                  <a:srgbClr val="FFFFFF"/>
                </a:solidFill>
                <a:latin typeface="Gill Sans"/>
                <a:cs typeface="Gill Sans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Gill Sans"/>
                <a:cs typeface="Gill Sans"/>
              </a:rPr>
              <a:t>saúde</a:t>
            </a:r>
            <a:endParaRPr lang="en-US" sz="2400" b="1" dirty="0">
              <a:solidFill>
                <a:srgbClr val="FFFFFF"/>
              </a:solidFill>
              <a:latin typeface="Gill Sans"/>
              <a:cs typeface="Gill San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165653" y="2068213"/>
            <a:ext cx="2552237" cy="2363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81"/>
              </a:lnSpc>
            </a:pPr>
            <a:r>
              <a:rPr lang="en-US" sz="1300" dirty="0" err="1">
                <a:solidFill>
                  <a:srgbClr val="000000"/>
                </a:solidFill>
                <a:latin typeface="Open Sans Light"/>
              </a:rPr>
              <a:t>Imagem</a:t>
            </a:r>
            <a:r>
              <a:rPr lang="en-US" sz="1300" dirty="0" smtClean="0">
                <a:solidFill>
                  <a:srgbClr val="000000"/>
                </a:solidFill>
                <a:latin typeface="Open Sans Light"/>
              </a:rPr>
              <a:t> </a:t>
            </a:r>
            <a:r>
              <a:rPr lang="bg-BG" sz="1300" dirty="0" smtClean="0">
                <a:solidFill>
                  <a:srgbClr val="000000"/>
                </a:solidFill>
                <a:latin typeface="Open Sans Light"/>
              </a:rPr>
              <a:t>retirada da internet</a:t>
            </a:r>
            <a:endParaRPr lang="en-US" sz="1300" dirty="0">
              <a:solidFill>
                <a:srgbClr val="000000"/>
              </a:solidFill>
              <a:latin typeface="Open Sans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 smtClean="0">
                <a:latin typeface="Gill Sans"/>
                <a:cs typeface="Gill Sans"/>
              </a:rPr>
              <a:t>Trabalho</a:t>
            </a:r>
            <a:endParaRPr lang="pt-BR" sz="3200" b="1" dirty="0"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sz="2400" dirty="0" smtClean="0">
                <a:latin typeface="Gill Sans"/>
                <a:cs typeface="Gill Sans"/>
              </a:rPr>
              <a:t>Tripalium</a:t>
            </a:r>
          </a:p>
          <a:p>
            <a:r>
              <a:rPr lang="bg-BG" sz="2400" dirty="0" smtClean="0">
                <a:latin typeface="Gill Sans"/>
                <a:cs typeface="Gill Sans"/>
              </a:rPr>
              <a:t>Fonte de subsist</a:t>
            </a:r>
            <a:r>
              <a:rPr lang="bg-BG" sz="2400" dirty="0" smtClean="0">
                <a:latin typeface="Gill Sans"/>
                <a:cs typeface="Gill Sans"/>
              </a:rPr>
              <a:t>ência</a:t>
            </a:r>
          </a:p>
          <a:p>
            <a:r>
              <a:rPr lang="en-US" altLang="en-US" sz="2400" dirty="0" err="1" smtClean="0">
                <a:latin typeface="Gill Sans"/>
                <a:ea typeface="Gill Sans MT" charset="0"/>
                <a:cs typeface="Gill Sans"/>
              </a:rPr>
              <a:t>Bem-estar</a:t>
            </a:r>
            <a:r>
              <a:rPr lang="en-US" altLang="en-US" sz="2400" dirty="0" smtClean="0">
                <a:latin typeface="Gill Sans"/>
                <a:ea typeface="Gill Sans MT" charset="0"/>
                <a:cs typeface="Gill Sans"/>
              </a:rPr>
              <a:t>, </a:t>
            </a:r>
            <a:r>
              <a:rPr lang="en-US" altLang="en-US" sz="2400" dirty="0" err="1" smtClean="0">
                <a:latin typeface="Gill Sans"/>
                <a:ea typeface="Gill Sans MT" charset="0"/>
                <a:cs typeface="Gill Sans"/>
              </a:rPr>
              <a:t>autorrealização</a:t>
            </a:r>
            <a:r>
              <a:rPr lang="en-US" altLang="en-US" sz="2400" dirty="0" smtClean="0">
                <a:latin typeface="Gill Sans"/>
                <a:ea typeface="Gill Sans MT" charset="0"/>
                <a:cs typeface="Gill Sans"/>
              </a:rPr>
              <a:t>, </a:t>
            </a:r>
            <a:r>
              <a:rPr lang="en-US" altLang="en-US" sz="2400" dirty="0" err="1" smtClean="0">
                <a:latin typeface="Gill Sans"/>
                <a:ea typeface="Gill Sans MT" charset="0"/>
                <a:cs typeface="Gill Sans"/>
              </a:rPr>
              <a:t>construção</a:t>
            </a:r>
            <a:r>
              <a:rPr lang="en-US" altLang="en-US" sz="2400" dirty="0" smtClean="0">
                <a:latin typeface="Gill Sans"/>
                <a:ea typeface="Gill Sans MT" charset="0"/>
                <a:cs typeface="Gill Sans"/>
              </a:rPr>
              <a:t> de </a:t>
            </a:r>
            <a:r>
              <a:rPr lang="en-US" altLang="en-US" sz="2400" dirty="0" err="1" smtClean="0">
                <a:latin typeface="Gill Sans"/>
                <a:ea typeface="Gill Sans MT" charset="0"/>
                <a:cs typeface="Gill Sans"/>
              </a:rPr>
              <a:t>identidade</a:t>
            </a:r>
            <a:r>
              <a:rPr lang="en-US" altLang="en-US" sz="2400" dirty="0" smtClean="0">
                <a:latin typeface="Gill Sans"/>
                <a:ea typeface="Gill Sans MT" charset="0"/>
                <a:cs typeface="Gill Sans"/>
              </a:rPr>
              <a:t>, </a:t>
            </a:r>
            <a:r>
              <a:rPr lang="en-US" altLang="en-US" sz="2400" dirty="0" err="1" smtClean="0">
                <a:latin typeface="Gill Sans"/>
                <a:ea typeface="Gill Sans MT" charset="0"/>
                <a:cs typeface="Gill Sans"/>
              </a:rPr>
              <a:t>oportunidade</a:t>
            </a:r>
            <a:r>
              <a:rPr lang="en-US" altLang="en-US" sz="2400" dirty="0" smtClean="0">
                <a:latin typeface="Gill Sans"/>
                <a:ea typeface="Gill Sans MT" charset="0"/>
                <a:cs typeface="Gill Sans"/>
              </a:rPr>
              <a:t> de </a:t>
            </a:r>
            <a:r>
              <a:rPr lang="en-US" altLang="en-US" sz="2400" dirty="0" err="1" smtClean="0">
                <a:latin typeface="Gill Sans"/>
                <a:ea typeface="Gill Sans MT" charset="0"/>
                <a:cs typeface="Gill Sans"/>
              </a:rPr>
              <a:t>crescimento</a:t>
            </a:r>
            <a:r>
              <a:rPr lang="en-US" altLang="en-US" sz="2400" dirty="0" smtClean="0">
                <a:latin typeface="Gill Sans"/>
                <a:ea typeface="Gill Sans MT" charset="0"/>
                <a:cs typeface="Gill Sans"/>
              </a:rPr>
              <a:t> </a:t>
            </a:r>
            <a:r>
              <a:rPr lang="en-US" altLang="en-US" sz="2400" dirty="0" err="1" smtClean="0">
                <a:latin typeface="Gill Sans"/>
                <a:ea typeface="Gill Sans MT" charset="0"/>
                <a:cs typeface="Gill Sans"/>
              </a:rPr>
              <a:t>e</a:t>
            </a:r>
            <a:r>
              <a:rPr lang="en-US" altLang="en-US" sz="2400" dirty="0" smtClean="0">
                <a:latin typeface="Gill Sans"/>
                <a:ea typeface="Gill Sans MT" charset="0"/>
                <a:cs typeface="Gill Sans"/>
              </a:rPr>
              <a:t> </a:t>
            </a:r>
            <a:r>
              <a:rPr lang="en-US" altLang="en-US" sz="2400" dirty="0" err="1" smtClean="0">
                <a:latin typeface="Gill Sans"/>
                <a:ea typeface="Gill Sans MT" charset="0"/>
                <a:cs typeface="Gill Sans"/>
              </a:rPr>
              <a:t>desenvolvimento</a:t>
            </a:r>
            <a:r>
              <a:rPr lang="en-US" altLang="en-US" sz="2400" dirty="0" smtClean="0">
                <a:latin typeface="Gill Sans"/>
                <a:ea typeface="Gill Sans MT" charset="0"/>
                <a:cs typeface="Gill Sans"/>
              </a:rPr>
              <a:t> </a:t>
            </a:r>
            <a:r>
              <a:rPr lang="en-US" altLang="en-US" sz="2400" dirty="0" err="1" smtClean="0">
                <a:latin typeface="Gill Sans"/>
                <a:ea typeface="Gill Sans MT" charset="0"/>
                <a:cs typeface="Gill Sans"/>
              </a:rPr>
              <a:t>psíquico</a:t>
            </a:r>
            <a:r>
              <a:rPr lang="en-US" altLang="en-US" sz="2400" dirty="0" smtClean="0">
                <a:latin typeface="Gill Sans"/>
                <a:ea typeface="Gill Sans MT" charset="0"/>
                <a:cs typeface="Gill Sans"/>
              </a:rPr>
              <a:t> </a:t>
            </a:r>
            <a:r>
              <a:rPr lang="en-US" altLang="en-US" sz="2400" dirty="0" err="1" smtClean="0">
                <a:latin typeface="Gill Sans"/>
                <a:ea typeface="Gill Sans MT" charset="0"/>
                <a:cs typeface="Gill Sans"/>
              </a:rPr>
              <a:t>para</a:t>
            </a:r>
            <a:r>
              <a:rPr lang="en-US" altLang="en-US" sz="2400" dirty="0" smtClean="0">
                <a:latin typeface="Gill Sans"/>
                <a:ea typeface="Gill Sans MT" charset="0"/>
                <a:cs typeface="Gill Sans"/>
              </a:rPr>
              <a:t> </a:t>
            </a:r>
            <a:r>
              <a:rPr lang="en-US" altLang="en-US" sz="2400" dirty="0" err="1" smtClean="0">
                <a:latin typeface="Gill Sans"/>
                <a:ea typeface="Gill Sans MT" charset="0"/>
                <a:cs typeface="Gill Sans"/>
              </a:rPr>
              <a:t>o</a:t>
            </a:r>
            <a:r>
              <a:rPr lang="en-US" altLang="en-US" sz="2400" dirty="0" smtClean="0">
                <a:latin typeface="Gill Sans"/>
                <a:ea typeface="Gill Sans MT" charset="0"/>
                <a:cs typeface="Gill Sans"/>
              </a:rPr>
              <a:t> </a:t>
            </a:r>
            <a:r>
              <a:rPr lang="en-US" altLang="en-US" sz="2400" dirty="0" err="1" smtClean="0">
                <a:latin typeface="Gill Sans"/>
                <a:ea typeface="Gill Sans MT" charset="0"/>
                <a:cs typeface="Gill Sans"/>
              </a:rPr>
              <a:t>adulto</a:t>
            </a:r>
            <a:r>
              <a:rPr lang="en-US" altLang="en-US" sz="2400" dirty="0" smtClean="0">
                <a:latin typeface="Gill Sans"/>
                <a:ea typeface="Gill Sans MT" charset="0"/>
                <a:cs typeface="Gill Sans"/>
              </a:rPr>
              <a:t>.</a:t>
            </a:r>
          </a:p>
          <a:p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g-BG" sz="2400" dirty="0" smtClean="0">
                <a:latin typeface="Gill Sans"/>
                <a:cs typeface="Gill Sans"/>
              </a:rPr>
              <a:t>Centralidade do trabalho na vida das pessoas</a:t>
            </a:r>
          </a:p>
          <a:p>
            <a:r>
              <a:rPr lang="bg-BG" sz="2400" dirty="0" smtClean="0">
                <a:latin typeface="Gill Sans"/>
                <a:cs typeface="Gill Sans"/>
              </a:rPr>
              <a:t>Importante determinante social de saúde</a:t>
            </a:r>
            <a:endParaRPr lang="pt-BR" sz="2400" dirty="0" smtClean="0">
              <a:latin typeface="Gill Sans"/>
              <a:cs typeface="Gill Sans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O </a:t>
            </a:r>
            <a:r>
              <a:rPr lang="en-US" altLang="en-US" sz="2000" b="1" dirty="0" err="1" smtClean="0">
                <a:latin typeface="Gill Sans MT" charset="0"/>
                <a:ea typeface="Gill Sans MT" charset="0"/>
                <a:cs typeface="Gill Sans MT" charset="0"/>
              </a:rPr>
              <a:t>trabalho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ocupa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 um </a:t>
            </a:r>
            <a:r>
              <a:rPr lang="en-US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lugar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decisivo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tanto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nos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processos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implicados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na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construção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 da </a:t>
            </a:r>
            <a:r>
              <a:rPr lang="en-US" altLang="en-US" sz="2000" b="1" dirty="0" err="1" smtClean="0">
                <a:latin typeface="Gill Sans MT" charset="0"/>
                <a:ea typeface="Gill Sans MT" charset="0"/>
                <a:cs typeface="Gill Sans MT" charset="0"/>
              </a:rPr>
              <a:t>saúde</a:t>
            </a:r>
            <a:r>
              <a:rPr lang="en-US" altLang="en-US" sz="2000" b="1" dirty="0" smtClean="0">
                <a:latin typeface="Gill Sans MT" charset="0"/>
                <a:ea typeface="Gill Sans MT" charset="0"/>
                <a:cs typeface="Gill Sans MT" charset="0"/>
              </a:rPr>
              <a:t> mental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, </a:t>
            </a:r>
            <a:r>
              <a:rPr lang="en-US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como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 no </a:t>
            </a:r>
            <a:r>
              <a:rPr lang="en-US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surgimento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 de </a:t>
            </a:r>
            <a:r>
              <a:rPr lang="en-US" altLang="en-US" sz="2000" b="1" dirty="0" err="1" smtClean="0">
                <a:latin typeface="Gill Sans MT" charset="0"/>
                <a:ea typeface="Gill Sans MT" charset="0"/>
                <a:cs typeface="Gill Sans MT" charset="0"/>
              </a:rPr>
              <a:t>problemas</a:t>
            </a:r>
            <a:r>
              <a:rPr lang="en-US" altLang="en-US" sz="2000" b="1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altLang="en-US" sz="2000" b="1" dirty="0" err="1" smtClean="0">
                <a:latin typeface="Gill Sans MT" charset="0"/>
                <a:ea typeface="Gill Sans MT" charset="0"/>
                <a:cs typeface="Gill Sans MT" charset="0"/>
              </a:rPr>
              <a:t>psicopatológicos</a:t>
            </a:r>
            <a:r>
              <a:rPr lang="en-US" altLang="en-US" sz="2000" b="1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(</a:t>
            </a:r>
            <a:r>
              <a:rPr lang="en-US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Dejours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 &amp; </a:t>
            </a:r>
            <a:r>
              <a:rPr lang="en-US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Gernet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, 2016).</a:t>
            </a:r>
            <a:endParaRPr lang="en-US" altLang="en-US" sz="2000" dirty="0" smtClean="0"/>
          </a:p>
          <a:p>
            <a:r>
              <a:rPr lang="en-GB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Trabalho</a:t>
            </a:r>
            <a:endParaRPr lang="en-GB" altLang="en-US" sz="20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lvl="1"/>
            <a:r>
              <a:rPr lang="en-US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Nunca</a:t>
            </a:r>
            <a:r>
              <a:rPr lang="en-US" alt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GB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é</a:t>
            </a:r>
            <a:r>
              <a:rPr lang="en-GB" alt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GB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neutro</a:t>
            </a:r>
            <a:r>
              <a:rPr lang="en-GB" alt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GB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subjetiva</a:t>
            </a:r>
            <a:r>
              <a:rPr lang="en-GB" alt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GB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ou</a:t>
            </a:r>
            <a:r>
              <a:rPr lang="en-GB" alt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GB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socialmente</a:t>
            </a:r>
            <a:r>
              <a:rPr lang="en-GB" altLang="en-US" sz="2000" dirty="0" smtClean="0">
                <a:latin typeface="Gill Sans MT" charset="0"/>
                <a:ea typeface="Gill Sans MT" charset="0"/>
                <a:cs typeface="Gill Sans MT" charset="0"/>
              </a:rPr>
              <a:t>.</a:t>
            </a:r>
            <a:endParaRPr lang="en-US" altLang="en-US" sz="20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lvl="1"/>
            <a:r>
              <a:rPr lang="en-GB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Adoecimento</a:t>
            </a:r>
            <a:endParaRPr lang="en-GB" altLang="en-US" sz="2000" dirty="0" smtClean="0">
              <a:latin typeface="Gill Sans MT" charset="0"/>
              <a:ea typeface="Gill Sans MT" charset="0"/>
              <a:cs typeface="Gill Sans MT" charset="0"/>
            </a:endParaRPr>
          </a:p>
          <a:p>
            <a:pPr lvl="1"/>
            <a:r>
              <a:rPr lang="en-GB" altLang="en-US" sz="2000" dirty="0" smtClean="0">
                <a:latin typeface="Gill Sans MT" charset="0"/>
                <a:ea typeface="Gill Sans MT" charset="0"/>
                <a:cs typeface="Gill Sans MT" charset="0"/>
              </a:rPr>
              <a:t>Fonte de </a:t>
            </a:r>
            <a:r>
              <a:rPr lang="en-GB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prazer</a:t>
            </a:r>
            <a:r>
              <a:rPr lang="en-GB" altLang="en-US" sz="2000" dirty="0" smtClean="0">
                <a:latin typeface="Gill Sans MT" charset="0"/>
                <a:ea typeface="Gill Sans MT" charset="0"/>
                <a:cs typeface="Gill Sans MT" charset="0"/>
              </a:rPr>
              <a:t> e de </a:t>
            </a:r>
            <a:r>
              <a:rPr lang="en-GB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desenvolvimento</a:t>
            </a:r>
            <a:r>
              <a:rPr lang="en-GB" altLang="en-US" sz="2000" dirty="0" smtClean="0">
                <a:latin typeface="Gill Sans MT" charset="0"/>
                <a:ea typeface="Gill Sans MT" charset="0"/>
                <a:cs typeface="Gill Sans MT" charset="0"/>
              </a:rPr>
              <a:t> </a:t>
            </a:r>
            <a:r>
              <a:rPr lang="en-GB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humano</a:t>
            </a:r>
            <a:r>
              <a:rPr lang="en-GB" altLang="en-US" sz="2000" dirty="0" smtClean="0">
                <a:latin typeface="Gill Sans MT" charset="0"/>
                <a:ea typeface="Gill Sans MT" charset="0"/>
                <a:cs typeface="Gill Sans MT" charset="0"/>
              </a:rPr>
              <a:t> do </a:t>
            </a:r>
            <a:r>
              <a:rPr lang="en-GB" altLang="en-US" sz="2000" dirty="0" err="1" smtClean="0">
                <a:latin typeface="Gill Sans MT" charset="0"/>
                <a:ea typeface="Gill Sans MT" charset="0"/>
                <a:cs typeface="Gill Sans MT" charset="0"/>
              </a:rPr>
              <a:t>sujeito</a:t>
            </a:r>
            <a:endParaRPr lang="en-GB" altLang="en-US" sz="2000" dirty="0" smtClean="0">
              <a:latin typeface="Gill Sans MT" charset="0"/>
              <a:ea typeface="Gill Sans MT" charset="0"/>
              <a:cs typeface="Gill Sans MT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26008259"/>
      </p:ext>
    </p:extLst>
  </p:cSld>
  <p:clrMapOvr>
    <a:masterClrMapping/>
  </p:clrMapOvr>
  <mc:AlternateContent>
    <mc:Choice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c="http://schemas.openxmlformats.org/markup-compatibility/2006" xmlns:mv="urn:schemas-microsoft-com:mac:vml" Requires="p14">
      <p:transition spd="slow" p14:dur="1200">
        <p14:prism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834499" y="2138545"/>
            <a:ext cx="6090301" cy="2333442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>
                <a:latin typeface="Gill Sans MT" charset="0"/>
                <a:ea typeface="Gill Sans MT" charset="0"/>
                <a:cs typeface="Gill Sans MT" charset="0"/>
              </a:rPr>
              <a:t>Estudos na área de Saúde Mental e Trabalho apontam para a importante participação das </a:t>
            </a:r>
            <a:r>
              <a:rPr lang="pt-BR" sz="2800" b="1" dirty="0" smtClean="0">
                <a:latin typeface="Gill Sans MT" charset="0"/>
                <a:ea typeface="Gill Sans MT" charset="0"/>
                <a:cs typeface="Gill Sans MT" charset="0"/>
              </a:rPr>
              <a:t>condições</a:t>
            </a:r>
            <a:r>
              <a:rPr lang="pt-BR" sz="2800" dirty="0" smtClean="0">
                <a:latin typeface="Gill Sans MT" charset="0"/>
                <a:ea typeface="Gill Sans MT" charset="0"/>
                <a:cs typeface="Gill Sans MT" charset="0"/>
              </a:rPr>
              <a:t> e da </a:t>
            </a:r>
            <a:r>
              <a:rPr lang="pt-BR" sz="2800" b="1" dirty="0" smtClean="0">
                <a:latin typeface="Gill Sans MT" charset="0"/>
                <a:ea typeface="Gill Sans MT" charset="0"/>
                <a:cs typeface="Gill Sans MT" charset="0"/>
              </a:rPr>
              <a:t>organização do trabalho</a:t>
            </a:r>
            <a:r>
              <a:rPr lang="pt-BR" sz="2800" dirty="0" smtClean="0">
                <a:latin typeface="Gill Sans MT" charset="0"/>
                <a:ea typeface="Gill Sans MT" charset="0"/>
                <a:cs typeface="Gill Sans MT" charset="0"/>
              </a:rPr>
              <a:t> na </a:t>
            </a:r>
            <a:r>
              <a:rPr lang="pt-BR" sz="2800" b="1" dirty="0" smtClean="0">
                <a:latin typeface="Gill Sans MT" charset="0"/>
                <a:ea typeface="Gill Sans MT" charset="0"/>
                <a:cs typeface="Gill Sans MT" charset="0"/>
              </a:rPr>
              <a:t>vivência dos problemas de saúde/doença mental </a:t>
            </a:r>
            <a:r>
              <a:rPr lang="pt-BR" sz="2800" dirty="0" smtClean="0">
                <a:latin typeface="Gill Sans MT" charset="0"/>
                <a:ea typeface="Gill Sans MT" charset="0"/>
                <a:cs typeface="Gill Sans MT" charset="0"/>
              </a:rPr>
              <a:t>dos trabalhadores e trabalhadoras.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Gill Sans"/>
                <a:cs typeface="Gill Sans"/>
              </a:rPr>
              <a:t>Contexto atual do trabalho contemporâneo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>
                <a:latin typeface="Gill Sans"/>
                <a:cs typeface="Gill Sans"/>
              </a:rPr>
              <a:t>Precarizaç</a:t>
            </a:r>
            <a:r>
              <a:rPr lang="bg-BG" sz="2400" dirty="0" smtClean="0">
                <a:latin typeface="Gill Sans"/>
                <a:cs typeface="Gill Sans"/>
              </a:rPr>
              <a:t>ã</a:t>
            </a:r>
            <a:r>
              <a:rPr lang="bg-BG" sz="2400" dirty="0" smtClean="0">
                <a:latin typeface="Gill Sans"/>
                <a:cs typeface="Gill Sans"/>
              </a:rPr>
              <a:t>o</a:t>
            </a:r>
            <a:endParaRPr lang="bg-BG" sz="2400" dirty="0" smtClean="0">
              <a:latin typeface="Gill Sans"/>
              <a:cs typeface="Gill Sans"/>
            </a:endParaRPr>
          </a:p>
          <a:p>
            <a:r>
              <a:rPr lang="bg-BG" sz="2400" dirty="0" smtClean="0">
                <a:latin typeface="Gill Sans"/>
                <a:cs typeface="Gill Sans"/>
              </a:rPr>
              <a:t>Intensificação</a:t>
            </a:r>
          </a:p>
          <a:p>
            <a:r>
              <a:rPr lang="bg-BG" sz="2400" dirty="0" smtClean="0">
                <a:latin typeface="Gill Sans"/>
                <a:cs typeface="Gill Sans"/>
              </a:rPr>
              <a:t>Aumento de exig</a:t>
            </a:r>
            <a:r>
              <a:rPr lang="bg-BG" sz="2400" dirty="0" smtClean="0">
                <a:latin typeface="Gill Sans"/>
                <a:cs typeface="Gill Sans"/>
              </a:rPr>
              <a:t>ê</a:t>
            </a:r>
            <a:r>
              <a:rPr lang="bg-BG" sz="2400" dirty="0" smtClean="0">
                <a:latin typeface="Gill Sans"/>
                <a:cs typeface="Gill Sans"/>
              </a:rPr>
              <a:t>ncias f</a:t>
            </a:r>
            <a:r>
              <a:rPr lang="bg-BG" sz="2400" dirty="0" smtClean="0">
                <a:latin typeface="Gill Sans"/>
                <a:cs typeface="Gill Sans"/>
              </a:rPr>
              <a:t>ísicas, cognitivas, emocionais</a:t>
            </a:r>
          </a:p>
          <a:p>
            <a:r>
              <a:rPr lang="bg-BG" sz="2400" dirty="0" smtClean="0">
                <a:latin typeface="Gill Sans"/>
                <a:cs typeface="Gill Sans"/>
              </a:rPr>
              <a:t>Trabalhadores e trabalhadoras extrapolando seus limites físicos e psicológicos</a:t>
            </a:r>
            <a:r>
              <a:rPr lang="bg-BG" sz="2400" dirty="0" smtClean="0">
                <a:latin typeface="Gill Sans"/>
                <a:cs typeface="Gill Sans"/>
              </a:rPr>
              <a:t> </a:t>
            </a:r>
            <a:endParaRPr lang="bg-BG" sz="2400" dirty="0" smtClean="0">
              <a:latin typeface="Gill Sans"/>
              <a:cs typeface="Gill Sans"/>
            </a:endParaRPr>
          </a:p>
          <a:p>
            <a:pPr>
              <a:buNone/>
            </a:pPr>
            <a:endParaRPr lang="pt-BR" sz="2400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1756</TotalTime>
  <Words>785</Words>
  <Application>Microsoft Macintosh PowerPoint</Application>
  <PresentationFormat>On-screen Show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Inspiration</vt:lpstr>
      <vt:lpstr>Saúde mental e trabalho</vt:lpstr>
      <vt:lpstr>Determinantes da saúde mental e de transtornos mentais</vt:lpstr>
      <vt:lpstr>Dados gerais sobre saúde mental</vt:lpstr>
      <vt:lpstr>Como olhar para a relação saúde mental e trabalho?</vt:lpstr>
      <vt:lpstr>Slide 5</vt:lpstr>
      <vt:lpstr>Trabalho</vt:lpstr>
      <vt:lpstr>Slide 7</vt:lpstr>
      <vt:lpstr>Slide 8</vt:lpstr>
      <vt:lpstr>Contexto atual do trabalho contemporâneo</vt:lpstr>
      <vt:lpstr>Contexto atual do trabalho contemporâneo (cont.)</vt:lpstr>
      <vt:lpstr>Repercussões</vt:lpstr>
      <vt:lpstr>(Cont.)</vt:lpstr>
      <vt:lpstr>(Cont.)</vt:lpstr>
      <vt:lpstr>  </vt:lpstr>
      <vt:lpstr>Por um sentido mais amplo de  saúde e trabalho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Luciana Gomes</dc:creator>
  <cp:lastModifiedBy>Luciana Gomes</cp:lastModifiedBy>
  <cp:revision>44</cp:revision>
  <cp:lastPrinted>2023-10-08T15:31:01Z</cp:lastPrinted>
  <dcterms:created xsi:type="dcterms:W3CDTF">2023-10-15T19:38:58Z</dcterms:created>
  <dcterms:modified xsi:type="dcterms:W3CDTF">2023-10-16T02:48:40Z</dcterms:modified>
</cp:coreProperties>
</file>